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  <p:sldMasterId id="2147483660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</p:sldIdLst>
  <p:sldSz cy="6858000" cx="12192000"/>
  <p:notesSz cx="6858000" cy="9144000"/>
  <p:embeddedFontLst>
    <p:embeddedFont>
      <p:font typeface="Book Antiqua"/>
      <p:regular r:id="rId40"/>
      <p:bold r:id="rId41"/>
      <p:italic r:id="rId42"/>
      <p:boldItalic r:id="rId4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44" roundtripDataSignature="AMtx7mgEUhOQZ9PAhlFQjGu0kA03OqXd5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164954F4-46E9-484C-A890-87C85F28FEBE}">
  <a:tblStyle styleId="{164954F4-46E9-484C-A890-87C85F28FEBE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fill>
          <a:solidFill>
            <a:srgbClr val="D0DEEF"/>
          </a:solidFill>
        </a:fill>
      </a:tcStyle>
    </a:band1H>
    <a:band2H>
      <a:tcTxStyle/>
    </a:band2H>
    <a:band1V>
      <a:tcTxStyle/>
      <a:tcStyle>
        <a:fill>
          <a:solidFill>
            <a:srgbClr val="D0DEEF"/>
          </a:solidFill>
        </a:fill>
      </a:tcStyle>
    </a:band1V>
    <a:band2V>
      <a:tcTxStyle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font" Target="fonts/BookAntiqua-regular.fntdata"/><Relationship Id="rId20" Type="http://schemas.openxmlformats.org/officeDocument/2006/relationships/slide" Target="slides/slide14.xml"/><Relationship Id="rId42" Type="http://schemas.openxmlformats.org/officeDocument/2006/relationships/font" Target="fonts/BookAntiqua-italic.fntdata"/><Relationship Id="rId41" Type="http://schemas.openxmlformats.org/officeDocument/2006/relationships/font" Target="fonts/BookAntiqua-bold.fntdata"/><Relationship Id="rId22" Type="http://schemas.openxmlformats.org/officeDocument/2006/relationships/slide" Target="slides/slide16.xml"/><Relationship Id="rId44" Type="http://customschemas.google.com/relationships/presentationmetadata" Target="metadata"/><Relationship Id="rId21" Type="http://schemas.openxmlformats.org/officeDocument/2006/relationships/slide" Target="slides/slide15.xml"/><Relationship Id="rId43" Type="http://schemas.openxmlformats.org/officeDocument/2006/relationships/font" Target="fonts/BookAntiqua-boldItalic.fntdata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3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11" Type="http://schemas.openxmlformats.org/officeDocument/2006/relationships/slide" Target="slides/slide5.xml"/><Relationship Id="rId33" Type="http://schemas.openxmlformats.org/officeDocument/2006/relationships/slide" Target="slides/slide27.xml"/><Relationship Id="rId10" Type="http://schemas.openxmlformats.org/officeDocument/2006/relationships/slide" Target="slides/slide4.xml"/><Relationship Id="rId32" Type="http://schemas.openxmlformats.org/officeDocument/2006/relationships/slide" Target="slides/slide26.xml"/><Relationship Id="rId13" Type="http://schemas.openxmlformats.org/officeDocument/2006/relationships/slide" Target="slides/slide7.xml"/><Relationship Id="rId35" Type="http://schemas.openxmlformats.org/officeDocument/2006/relationships/slide" Target="slides/slide29.xml"/><Relationship Id="rId12" Type="http://schemas.openxmlformats.org/officeDocument/2006/relationships/slide" Target="slides/slide6.xml"/><Relationship Id="rId34" Type="http://schemas.openxmlformats.org/officeDocument/2006/relationships/slide" Target="slides/slide28.xml"/><Relationship Id="rId15" Type="http://schemas.openxmlformats.org/officeDocument/2006/relationships/slide" Target="slides/slide9.xml"/><Relationship Id="rId37" Type="http://schemas.openxmlformats.org/officeDocument/2006/relationships/slide" Target="slides/slide31.xml"/><Relationship Id="rId14" Type="http://schemas.openxmlformats.org/officeDocument/2006/relationships/slide" Target="slides/slide8.xml"/><Relationship Id="rId36" Type="http://schemas.openxmlformats.org/officeDocument/2006/relationships/slide" Target="slides/slide30.xml"/><Relationship Id="rId17" Type="http://schemas.openxmlformats.org/officeDocument/2006/relationships/slide" Target="slides/slide11.xml"/><Relationship Id="rId39" Type="http://schemas.openxmlformats.org/officeDocument/2006/relationships/slide" Target="slides/slide33.xml"/><Relationship Id="rId16" Type="http://schemas.openxmlformats.org/officeDocument/2006/relationships/slide" Target="slides/slide10.xml"/><Relationship Id="rId38" Type="http://schemas.openxmlformats.org/officeDocument/2006/relationships/slide" Target="slides/slide32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155a4fc21dd_0_1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7" name="Google Shape;217;g155a4fc21dd_0_17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g155a4fc21dd_0_1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2" name="Google Shape;222;g155a4fc21dd_0_178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g155a4fc21dd_0_1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8" name="Google Shape;228;g155a4fc21dd_0_18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g155a4fc21dd_0_1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3" name="Google Shape;233;g155a4fc21dd_0_18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g155a4fc21dd_0_1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8" name="Google Shape;238;g155a4fc21dd_0_191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g155a4fc21dd_0_1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3" name="Google Shape;243;g155a4fc21dd_0_19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g155a4fc21dd_0_1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8" name="Google Shape;248;g155a4fc21dd_0_19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155a4fc21dd_0_2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3" name="Google Shape;253;g155a4fc21dd_0_20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g155a4fc21dd_0_2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8" name="Google Shape;258;g155a4fc21dd_0_20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g155a4fc21dd_0_2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3" name="Google Shape;263;g155a4fc21dd_0_211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g155a4fc21dd_0_2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8" name="Google Shape;268;g155a4fc21dd_0_21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g155a4fc21dd_0_2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3" name="Google Shape;273;g155a4fc21dd_0_296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g155a4fc21dd_0_3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8" name="Google Shape;278;g155a4fc21dd_0_30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g155a4fc21dd_0_3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4" name="Google Shape;284;g155a4fc21dd_0_30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g155a4fc21dd_0_3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9" name="Google Shape;289;g155a4fc21dd_0_30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g155a4fc21dd_0_3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4" name="Google Shape;294;g155a4fc21dd_0_31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g155a4fc21dd_0_3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0" name="Google Shape;300;g155a4fc21dd_0_318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g155a4fc21dd_0_3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5" name="Google Shape;305;g155a4fc21dd_0_322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g155a4fc21dd_0_3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0" name="Google Shape;310;g155a4fc21dd_0_326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g155a4fc21dd_0_3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6" name="Google Shape;316;g155a4fc21dd_0_331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g155a4fc21dd_0_3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1" name="Google Shape;321;g155a4fc21dd_0_33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6" name="Google Shape;326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2" name="Google Shape;332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7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9" name="Google Shape;339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155a4fc21dd_0_1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g155a4fc21dd_0_14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155a4fc21dd_0_1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" name="Google Shape;189;g155a4fc21dd_0_151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155a4fc21dd_0_1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Google Shape;194;g155a4fc21dd_0_15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155a4fc21dd_0_1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g155a4fc21dd_0_16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155a4fc21dd_0_1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5" name="Google Shape;205;g155a4fc21dd_0_16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155a4fc21dd_0_1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g155a4fc21dd_0_16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9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0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155a4fc21dd_0_225"/>
          <p:cNvSpPr txBox="1"/>
          <p:nvPr>
            <p:ph type="ctrTitle"/>
          </p:nvPr>
        </p:nvSpPr>
        <p:spPr>
          <a:xfrm>
            <a:off x="914400" y="2130425"/>
            <a:ext cx="103632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g155a4fc21dd_0_225"/>
          <p:cNvSpPr txBox="1"/>
          <p:nvPr>
            <p:ph idx="1" type="subTitle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rt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rtl="0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rtl="0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93" name="Google Shape;93;g155a4fc21dd_0_225"/>
          <p:cNvSpPr txBox="1"/>
          <p:nvPr>
            <p:ph idx="10" type="dt"/>
          </p:nvPr>
        </p:nvSpPr>
        <p:spPr>
          <a:xfrm>
            <a:off x="609600" y="6356350"/>
            <a:ext cx="28449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g155a4fc21dd_0_225"/>
          <p:cNvSpPr txBox="1"/>
          <p:nvPr>
            <p:ph idx="11" type="ftr"/>
          </p:nvPr>
        </p:nvSpPr>
        <p:spPr>
          <a:xfrm>
            <a:off x="4165600" y="6356350"/>
            <a:ext cx="3860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g155a4fc21dd_0_225"/>
          <p:cNvSpPr txBox="1"/>
          <p:nvPr>
            <p:ph idx="12" type="sldNum"/>
          </p:nvPr>
        </p:nvSpPr>
        <p:spPr>
          <a:xfrm>
            <a:off x="8737600" y="6356350"/>
            <a:ext cx="28449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155a4fc21dd_0_231"/>
          <p:cNvSpPr txBox="1"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g155a4fc21dd_0_231"/>
          <p:cNvSpPr txBox="1"/>
          <p:nvPr>
            <p:ph idx="1" type="body"/>
          </p:nvPr>
        </p:nvSpPr>
        <p:spPr>
          <a:xfrm>
            <a:off x="609600" y="1600200"/>
            <a:ext cx="109728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9" name="Google Shape;99;g155a4fc21dd_0_231"/>
          <p:cNvSpPr txBox="1"/>
          <p:nvPr>
            <p:ph idx="10" type="dt"/>
          </p:nvPr>
        </p:nvSpPr>
        <p:spPr>
          <a:xfrm>
            <a:off x="609600" y="6356350"/>
            <a:ext cx="28449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g155a4fc21dd_0_231"/>
          <p:cNvSpPr txBox="1"/>
          <p:nvPr>
            <p:ph idx="11" type="ftr"/>
          </p:nvPr>
        </p:nvSpPr>
        <p:spPr>
          <a:xfrm>
            <a:off x="4165600" y="6356350"/>
            <a:ext cx="3860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g155a4fc21dd_0_231"/>
          <p:cNvSpPr txBox="1"/>
          <p:nvPr>
            <p:ph idx="12" type="sldNum"/>
          </p:nvPr>
        </p:nvSpPr>
        <p:spPr>
          <a:xfrm>
            <a:off x="8737600" y="6356350"/>
            <a:ext cx="28449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155a4fc21dd_0_237"/>
          <p:cNvSpPr txBox="1"/>
          <p:nvPr>
            <p:ph type="title"/>
          </p:nvPr>
        </p:nvSpPr>
        <p:spPr>
          <a:xfrm>
            <a:off x="963084" y="4406900"/>
            <a:ext cx="10363200" cy="13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g155a4fc21dd_0_237"/>
          <p:cNvSpPr txBox="1"/>
          <p:nvPr>
            <p:ph idx="1" type="body"/>
          </p:nvPr>
        </p:nvSpPr>
        <p:spPr>
          <a:xfrm>
            <a:off x="963084" y="2906713"/>
            <a:ext cx="103632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rtl="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rtl="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rtl="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5" name="Google Shape;105;g155a4fc21dd_0_237"/>
          <p:cNvSpPr txBox="1"/>
          <p:nvPr>
            <p:ph idx="10" type="dt"/>
          </p:nvPr>
        </p:nvSpPr>
        <p:spPr>
          <a:xfrm>
            <a:off x="609600" y="6356350"/>
            <a:ext cx="28449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g155a4fc21dd_0_237"/>
          <p:cNvSpPr txBox="1"/>
          <p:nvPr>
            <p:ph idx="11" type="ftr"/>
          </p:nvPr>
        </p:nvSpPr>
        <p:spPr>
          <a:xfrm>
            <a:off x="4165600" y="6356350"/>
            <a:ext cx="3860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g155a4fc21dd_0_237"/>
          <p:cNvSpPr txBox="1"/>
          <p:nvPr>
            <p:ph idx="12" type="sldNum"/>
          </p:nvPr>
        </p:nvSpPr>
        <p:spPr>
          <a:xfrm>
            <a:off x="8737600" y="6356350"/>
            <a:ext cx="28449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155a4fc21dd_0_243"/>
          <p:cNvSpPr txBox="1"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g155a4fc21dd_0_243"/>
          <p:cNvSpPr txBox="1"/>
          <p:nvPr>
            <p:ph idx="1" type="body"/>
          </p:nvPr>
        </p:nvSpPr>
        <p:spPr>
          <a:xfrm>
            <a:off x="609600" y="1600200"/>
            <a:ext cx="53847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111" name="Google Shape;111;g155a4fc21dd_0_243"/>
          <p:cNvSpPr txBox="1"/>
          <p:nvPr>
            <p:ph idx="2" type="body"/>
          </p:nvPr>
        </p:nvSpPr>
        <p:spPr>
          <a:xfrm>
            <a:off x="6197600" y="1600200"/>
            <a:ext cx="53847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112" name="Google Shape;112;g155a4fc21dd_0_243"/>
          <p:cNvSpPr txBox="1"/>
          <p:nvPr>
            <p:ph idx="10" type="dt"/>
          </p:nvPr>
        </p:nvSpPr>
        <p:spPr>
          <a:xfrm>
            <a:off x="609600" y="6356350"/>
            <a:ext cx="28449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g155a4fc21dd_0_243"/>
          <p:cNvSpPr txBox="1"/>
          <p:nvPr>
            <p:ph idx="11" type="ftr"/>
          </p:nvPr>
        </p:nvSpPr>
        <p:spPr>
          <a:xfrm>
            <a:off x="4165600" y="6356350"/>
            <a:ext cx="3860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g155a4fc21dd_0_243"/>
          <p:cNvSpPr txBox="1"/>
          <p:nvPr>
            <p:ph idx="12" type="sldNum"/>
          </p:nvPr>
        </p:nvSpPr>
        <p:spPr>
          <a:xfrm>
            <a:off x="8737600" y="6356350"/>
            <a:ext cx="28449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155a4fc21dd_0_250"/>
          <p:cNvSpPr txBox="1"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g155a4fc21dd_0_250"/>
          <p:cNvSpPr txBox="1"/>
          <p:nvPr>
            <p:ph idx="1" type="body"/>
          </p:nvPr>
        </p:nvSpPr>
        <p:spPr>
          <a:xfrm>
            <a:off x="609600" y="1535113"/>
            <a:ext cx="53868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18" name="Google Shape;118;g155a4fc21dd_0_250"/>
          <p:cNvSpPr txBox="1"/>
          <p:nvPr>
            <p:ph idx="2" type="body"/>
          </p:nvPr>
        </p:nvSpPr>
        <p:spPr>
          <a:xfrm>
            <a:off x="609600" y="2174875"/>
            <a:ext cx="5386800" cy="39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119" name="Google Shape;119;g155a4fc21dd_0_250"/>
          <p:cNvSpPr txBox="1"/>
          <p:nvPr>
            <p:ph idx="3" type="body"/>
          </p:nvPr>
        </p:nvSpPr>
        <p:spPr>
          <a:xfrm>
            <a:off x="6193367" y="1535113"/>
            <a:ext cx="53892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20" name="Google Shape;120;g155a4fc21dd_0_250"/>
          <p:cNvSpPr txBox="1"/>
          <p:nvPr>
            <p:ph idx="4" type="body"/>
          </p:nvPr>
        </p:nvSpPr>
        <p:spPr>
          <a:xfrm>
            <a:off x="6193367" y="2174875"/>
            <a:ext cx="5389200" cy="39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121" name="Google Shape;121;g155a4fc21dd_0_250"/>
          <p:cNvSpPr txBox="1"/>
          <p:nvPr>
            <p:ph idx="10" type="dt"/>
          </p:nvPr>
        </p:nvSpPr>
        <p:spPr>
          <a:xfrm>
            <a:off x="609600" y="6356350"/>
            <a:ext cx="28449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g155a4fc21dd_0_250"/>
          <p:cNvSpPr txBox="1"/>
          <p:nvPr>
            <p:ph idx="11" type="ftr"/>
          </p:nvPr>
        </p:nvSpPr>
        <p:spPr>
          <a:xfrm>
            <a:off x="4165600" y="6356350"/>
            <a:ext cx="3860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g155a4fc21dd_0_250"/>
          <p:cNvSpPr txBox="1"/>
          <p:nvPr>
            <p:ph idx="12" type="sldNum"/>
          </p:nvPr>
        </p:nvSpPr>
        <p:spPr>
          <a:xfrm>
            <a:off x="8737600" y="6356350"/>
            <a:ext cx="28449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155a4fc21dd_0_259"/>
          <p:cNvSpPr txBox="1"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g155a4fc21dd_0_259"/>
          <p:cNvSpPr txBox="1"/>
          <p:nvPr>
            <p:ph idx="10" type="dt"/>
          </p:nvPr>
        </p:nvSpPr>
        <p:spPr>
          <a:xfrm>
            <a:off x="609600" y="6356350"/>
            <a:ext cx="28449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" name="Google Shape;127;g155a4fc21dd_0_259"/>
          <p:cNvSpPr txBox="1"/>
          <p:nvPr>
            <p:ph idx="11" type="ftr"/>
          </p:nvPr>
        </p:nvSpPr>
        <p:spPr>
          <a:xfrm>
            <a:off x="4165600" y="6356350"/>
            <a:ext cx="3860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" name="Google Shape;128;g155a4fc21dd_0_259"/>
          <p:cNvSpPr txBox="1"/>
          <p:nvPr>
            <p:ph idx="12" type="sldNum"/>
          </p:nvPr>
        </p:nvSpPr>
        <p:spPr>
          <a:xfrm>
            <a:off x="8737600" y="6356350"/>
            <a:ext cx="28449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155a4fc21dd_0_264"/>
          <p:cNvSpPr txBox="1"/>
          <p:nvPr>
            <p:ph idx="10" type="dt"/>
          </p:nvPr>
        </p:nvSpPr>
        <p:spPr>
          <a:xfrm>
            <a:off x="609600" y="6356350"/>
            <a:ext cx="28449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g155a4fc21dd_0_264"/>
          <p:cNvSpPr txBox="1"/>
          <p:nvPr>
            <p:ph idx="11" type="ftr"/>
          </p:nvPr>
        </p:nvSpPr>
        <p:spPr>
          <a:xfrm>
            <a:off x="4165600" y="6356350"/>
            <a:ext cx="3860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2" name="Google Shape;132;g155a4fc21dd_0_264"/>
          <p:cNvSpPr txBox="1"/>
          <p:nvPr>
            <p:ph idx="12" type="sldNum"/>
          </p:nvPr>
        </p:nvSpPr>
        <p:spPr>
          <a:xfrm>
            <a:off x="8737600" y="6356350"/>
            <a:ext cx="28449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155a4fc21dd_0_268"/>
          <p:cNvSpPr txBox="1"/>
          <p:nvPr>
            <p:ph type="title"/>
          </p:nvPr>
        </p:nvSpPr>
        <p:spPr>
          <a:xfrm>
            <a:off x="609600" y="273050"/>
            <a:ext cx="4011300" cy="1162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g155a4fc21dd_0_268"/>
          <p:cNvSpPr txBox="1"/>
          <p:nvPr>
            <p:ph idx="1" type="body"/>
          </p:nvPr>
        </p:nvSpPr>
        <p:spPr>
          <a:xfrm>
            <a:off x="4766733" y="273050"/>
            <a:ext cx="6815700" cy="58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136" name="Google Shape;136;g155a4fc21dd_0_268"/>
          <p:cNvSpPr txBox="1"/>
          <p:nvPr>
            <p:ph idx="2" type="body"/>
          </p:nvPr>
        </p:nvSpPr>
        <p:spPr>
          <a:xfrm>
            <a:off x="609600" y="1435100"/>
            <a:ext cx="4011300" cy="46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137" name="Google Shape;137;g155a4fc21dd_0_268"/>
          <p:cNvSpPr txBox="1"/>
          <p:nvPr>
            <p:ph idx="10" type="dt"/>
          </p:nvPr>
        </p:nvSpPr>
        <p:spPr>
          <a:xfrm>
            <a:off x="609600" y="6356350"/>
            <a:ext cx="28449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g155a4fc21dd_0_268"/>
          <p:cNvSpPr txBox="1"/>
          <p:nvPr>
            <p:ph idx="11" type="ftr"/>
          </p:nvPr>
        </p:nvSpPr>
        <p:spPr>
          <a:xfrm>
            <a:off x="4165600" y="6356350"/>
            <a:ext cx="3860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" name="Google Shape;139;g155a4fc21dd_0_268"/>
          <p:cNvSpPr txBox="1"/>
          <p:nvPr>
            <p:ph idx="12" type="sldNum"/>
          </p:nvPr>
        </p:nvSpPr>
        <p:spPr>
          <a:xfrm>
            <a:off x="8737600" y="6356350"/>
            <a:ext cx="28449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155a4fc21dd_0_275"/>
          <p:cNvSpPr txBox="1"/>
          <p:nvPr>
            <p:ph type="title"/>
          </p:nvPr>
        </p:nvSpPr>
        <p:spPr>
          <a:xfrm>
            <a:off x="2389717" y="4800600"/>
            <a:ext cx="7315200" cy="566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g155a4fc21dd_0_275"/>
          <p:cNvSpPr/>
          <p:nvPr>
            <p:ph idx="2" type="pic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143" name="Google Shape;143;g155a4fc21dd_0_275"/>
          <p:cNvSpPr txBox="1"/>
          <p:nvPr>
            <p:ph idx="1" type="body"/>
          </p:nvPr>
        </p:nvSpPr>
        <p:spPr>
          <a:xfrm>
            <a:off x="2389717" y="5367338"/>
            <a:ext cx="7315200" cy="80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144" name="Google Shape;144;g155a4fc21dd_0_275"/>
          <p:cNvSpPr txBox="1"/>
          <p:nvPr>
            <p:ph idx="10" type="dt"/>
          </p:nvPr>
        </p:nvSpPr>
        <p:spPr>
          <a:xfrm>
            <a:off x="609600" y="6356350"/>
            <a:ext cx="28449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5" name="Google Shape;145;g155a4fc21dd_0_275"/>
          <p:cNvSpPr txBox="1"/>
          <p:nvPr>
            <p:ph idx="11" type="ftr"/>
          </p:nvPr>
        </p:nvSpPr>
        <p:spPr>
          <a:xfrm>
            <a:off x="4165600" y="6356350"/>
            <a:ext cx="3860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6" name="Google Shape;146;g155a4fc21dd_0_275"/>
          <p:cNvSpPr txBox="1"/>
          <p:nvPr>
            <p:ph idx="12" type="sldNum"/>
          </p:nvPr>
        </p:nvSpPr>
        <p:spPr>
          <a:xfrm>
            <a:off x="8737600" y="6356350"/>
            <a:ext cx="28449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155a4fc21dd_0_282"/>
          <p:cNvSpPr txBox="1"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9" name="Google Shape;149;g155a4fc21dd_0_282"/>
          <p:cNvSpPr txBox="1"/>
          <p:nvPr>
            <p:ph idx="1" type="body"/>
          </p:nvPr>
        </p:nvSpPr>
        <p:spPr>
          <a:xfrm rot="5400000">
            <a:off x="3832950" y="-1623150"/>
            <a:ext cx="4526100" cy="1097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0" name="Google Shape;150;g155a4fc21dd_0_282"/>
          <p:cNvSpPr txBox="1"/>
          <p:nvPr>
            <p:ph idx="10" type="dt"/>
          </p:nvPr>
        </p:nvSpPr>
        <p:spPr>
          <a:xfrm>
            <a:off x="609600" y="6356350"/>
            <a:ext cx="28449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1" name="Google Shape;151;g155a4fc21dd_0_282"/>
          <p:cNvSpPr txBox="1"/>
          <p:nvPr>
            <p:ph idx="11" type="ftr"/>
          </p:nvPr>
        </p:nvSpPr>
        <p:spPr>
          <a:xfrm>
            <a:off x="4165600" y="6356350"/>
            <a:ext cx="3860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2" name="Google Shape;152;g155a4fc21dd_0_282"/>
          <p:cNvSpPr txBox="1"/>
          <p:nvPr>
            <p:ph idx="12" type="sldNum"/>
          </p:nvPr>
        </p:nvSpPr>
        <p:spPr>
          <a:xfrm>
            <a:off x="8737600" y="6356350"/>
            <a:ext cx="28449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155a4fc21dd_0_288"/>
          <p:cNvSpPr txBox="1"/>
          <p:nvPr>
            <p:ph type="title"/>
          </p:nvPr>
        </p:nvSpPr>
        <p:spPr>
          <a:xfrm rot="5400000">
            <a:off x="7285050" y="1828788"/>
            <a:ext cx="5851500" cy="274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5" name="Google Shape;155;g155a4fc21dd_0_288"/>
          <p:cNvSpPr txBox="1"/>
          <p:nvPr>
            <p:ph idx="1" type="body"/>
          </p:nvPr>
        </p:nvSpPr>
        <p:spPr>
          <a:xfrm rot="5400000">
            <a:off x="1697000" y="-812862"/>
            <a:ext cx="5851500" cy="802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6" name="Google Shape;156;g155a4fc21dd_0_288"/>
          <p:cNvSpPr txBox="1"/>
          <p:nvPr>
            <p:ph idx="10" type="dt"/>
          </p:nvPr>
        </p:nvSpPr>
        <p:spPr>
          <a:xfrm>
            <a:off x="609600" y="6356350"/>
            <a:ext cx="28449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g155a4fc21dd_0_288"/>
          <p:cNvSpPr txBox="1"/>
          <p:nvPr>
            <p:ph idx="11" type="ftr"/>
          </p:nvPr>
        </p:nvSpPr>
        <p:spPr>
          <a:xfrm>
            <a:off x="4165600" y="6356350"/>
            <a:ext cx="3860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8" name="Google Shape;158;g155a4fc21dd_0_288"/>
          <p:cNvSpPr txBox="1"/>
          <p:nvPr>
            <p:ph idx="12" type="sldNum"/>
          </p:nvPr>
        </p:nvSpPr>
        <p:spPr>
          <a:xfrm>
            <a:off x="8737600" y="6356350"/>
            <a:ext cx="28449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7" name="Google Shape;2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9" name="Google Shape;39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1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2" name="Google Shape;52;p1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" name="Google Shape;53;p1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4" name="Google Shape;54;p1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" name="Google Shape;55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7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7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7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8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8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8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55a4fc21dd_0_219"/>
          <p:cNvSpPr txBox="1"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6" name="Google Shape;86;g155a4fc21dd_0_219"/>
          <p:cNvSpPr txBox="1"/>
          <p:nvPr>
            <p:ph idx="1" type="body"/>
          </p:nvPr>
        </p:nvSpPr>
        <p:spPr>
          <a:xfrm>
            <a:off x="609600" y="1600200"/>
            <a:ext cx="109728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7" name="Google Shape;87;g155a4fc21dd_0_219"/>
          <p:cNvSpPr txBox="1"/>
          <p:nvPr>
            <p:ph idx="10" type="dt"/>
          </p:nvPr>
        </p:nvSpPr>
        <p:spPr>
          <a:xfrm>
            <a:off x="609600" y="6356350"/>
            <a:ext cx="28449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8" name="Google Shape;88;g155a4fc21dd_0_219"/>
          <p:cNvSpPr txBox="1"/>
          <p:nvPr>
            <p:ph idx="11" type="ftr"/>
          </p:nvPr>
        </p:nvSpPr>
        <p:spPr>
          <a:xfrm>
            <a:off x="4165600" y="6356350"/>
            <a:ext cx="3860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9" name="Google Shape;89;g155a4fc21dd_0_219"/>
          <p:cNvSpPr txBox="1"/>
          <p:nvPr>
            <p:ph idx="12" type="sldNum"/>
          </p:nvPr>
        </p:nvSpPr>
        <p:spPr>
          <a:xfrm>
            <a:off x="8737600" y="6356350"/>
            <a:ext cx="28449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"/>
          <p:cNvSpPr txBox="1"/>
          <p:nvPr/>
        </p:nvSpPr>
        <p:spPr>
          <a:xfrm>
            <a:off x="1872343" y="381001"/>
            <a:ext cx="9985828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rPr>
              <a:t>RUNGTA COLLEGE OF DENTAL SCIENCES &amp; RESEARCH </a:t>
            </a:r>
            <a:endParaRPr/>
          </a:p>
        </p:txBody>
      </p:sp>
      <p:sp>
        <p:nvSpPr>
          <p:cNvPr id="164" name="Google Shape;164;p1"/>
          <p:cNvSpPr txBox="1"/>
          <p:nvPr/>
        </p:nvSpPr>
        <p:spPr>
          <a:xfrm>
            <a:off x="145149" y="2467425"/>
            <a:ext cx="117129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100" u="sng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rPr>
              <a:t>Introduction</a:t>
            </a:r>
            <a:r>
              <a:rPr b="1" lang="en-US" sz="3100" u="sng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rPr>
              <a:t> to Surgery, Principles of Surgery and Sterilization</a:t>
            </a:r>
            <a:r>
              <a:rPr lang="en-US" sz="2800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rPr>
              <a:t>.</a:t>
            </a:r>
            <a:r>
              <a:rPr lang="en-US" sz="2800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rPr>
              <a:t> </a:t>
            </a:r>
            <a:endParaRPr/>
          </a:p>
        </p:txBody>
      </p:sp>
      <p:sp>
        <p:nvSpPr>
          <p:cNvPr id="165" name="Google Shape;165;p1"/>
          <p:cNvSpPr txBox="1"/>
          <p:nvPr/>
        </p:nvSpPr>
        <p:spPr>
          <a:xfrm>
            <a:off x="203200" y="5715000"/>
            <a:ext cx="11393714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rPr>
              <a:t>DEPARTMENT OF GENERAL SURGERY  </a:t>
            </a:r>
            <a:endParaRPr/>
          </a:p>
        </p:txBody>
      </p:sp>
      <p:pic>
        <p:nvPicPr>
          <p:cNvPr id="166" name="Google Shape;166;p1"/>
          <p:cNvPicPr preferRelativeResize="0"/>
          <p:nvPr/>
        </p:nvPicPr>
        <p:blipFill rotWithShape="1">
          <a:blip r:embed="rId3">
            <a:alphaModFix/>
          </a:blip>
          <a:srcRect b="0" l="15781" r="15780" t="0"/>
          <a:stretch/>
        </p:blipFill>
        <p:spPr>
          <a:xfrm>
            <a:off x="0" y="0"/>
            <a:ext cx="1857828" cy="2114550"/>
          </a:xfrm>
          <a:prstGeom prst="rect">
            <a:avLst/>
          </a:prstGeom>
          <a:noFill/>
          <a:ln>
            <a:noFill/>
          </a:ln>
        </p:spPr>
      </p:pic>
      <p:sp>
        <p:nvSpPr>
          <p:cNvPr id="167" name="Google Shape;167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155a4fc21dd_0_174"/>
          <p:cNvSpPr txBox="1"/>
          <p:nvPr>
            <p:ph idx="1" type="body"/>
          </p:nvPr>
        </p:nvSpPr>
        <p:spPr>
          <a:xfrm>
            <a:off x="609600" y="1600200"/>
            <a:ext cx="109728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200"/>
              <a:buNone/>
            </a:pPr>
            <a:r>
              <a:rPr lang="en-US">
                <a:solidFill>
                  <a:srgbClr val="C00000"/>
                </a:solidFill>
              </a:rPr>
              <a:t>Susruta</a:t>
            </a:r>
            <a:r>
              <a:rPr lang="en-US"/>
              <a:t> of ancient india (1500-BC) has described more than 100 surgical instrument and he is best known for plastic surgery of nose and ear.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rgbClr val="C00000"/>
              </a:buClr>
              <a:buSzPts val="3200"/>
              <a:buNone/>
            </a:pPr>
            <a:r>
              <a:rPr lang="en-US">
                <a:solidFill>
                  <a:srgbClr val="C00000"/>
                </a:solidFill>
              </a:rPr>
              <a:t>Hippocrates</a:t>
            </a:r>
            <a:r>
              <a:rPr lang="en-US"/>
              <a:t> (450-350BC) has written books on fractures,dislocations and surgical disorders.He is best known as Father of Medicine &amp; surgery.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g155a4fc21dd_0_178"/>
          <p:cNvSpPr txBox="1"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pic>
        <p:nvPicPr>
          <p:cNvPr descr="C:\Users\ASUS X\Downloads\imageshippo.jpg" id="225" name="Google Shape;225;g155a4fc21dd_0_178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14400" y="304801"/>
            <a:ext cx="10972800" cy="6553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155a4fc21dd_0_183"/>
          <p:cNvSpPr/>
          <p:nvPr/>
        </p:nvSpPr>
        <p:spPr>
          <a:xfrm>
            <a:off x="0" y="609600"/>
            <a:ext cx="12192000" cy="540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5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HIPPOCRATE’S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       0ATH</a:t>
            </a:r>
            <a:endParaRPr sz="1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155a4fc21dd_0_187"/>
          <p:cNvSpPr txBox="1"/>
          <p:nvPr>
            <p:ph idx="1" type="body"/>
          </p:nvPr>
        </p:nvSpPr>
        <p:spPr>
          <a:xfrm>
            <a:off x="609600" y="457200"/>
            <a:ext cx="10972800" cy="5669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7500" lnSpcReduction="1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b="1"/>
          </a:p>
          <a:p>
            <a:pPr indent="-342900" lvl="0" marL="342900" rtl="0" algn="l">
              <a:spcBef>
                <a:spcPts val="448"/>
              </a:spcBef>
              <a:spcAft>
                <a:spcPts val="0"/>
              </a:spcAft>
              <a:buClr>
                <a:srgbClr val="002060"/>
              </a:buClr>
              <a:buSzPct val="100000"/>
              <a:buNone/>
            </a:pPr>
            <a:r>
              <a:rPr b="1" lang="en-US">
                <a:solidFill>
                  <a:srgbClr val="002060"/>
                </a:solidFill>
              </a:rPr>
              <a:t>     I swear to fulfill, to the best of my ability and judgment, this covenant:...</a:t>
            </a:r>
            <a:endParaRPr/>
          </a:p>
          <a:p>
            <a:pPr indent="-358140" lvl="0" marL="342900" rtl="0" algn="l">
              <a:spcBef>
                <a:spcPts val="448"/>
              </a:spcBef>
              <a:spcAft>
                <a:spcPts val="0"/>
              </a:spcAft>
              <a:buClr>
                <a:srgbClr val="002060"/>
              </a:buClr>
              <a:buSzPct val="100000"/>
              <a:buChar char="•"/>
            </a:pPr>
            <a:r>
              <a:rPr b="1" lang="en-US">
                <a:solidFill>
                  <a:srgbClr val="002060"/>
                </a:solidFill>
              </a:rPr>
              <a:t>I will respect the hard-won scientific gains of those physicians in whose steps I walk, and gladly share such knowledge as is mine with those who are to follow.</a:t>
            </a:r>
            <a:endParaRPr/>
          </a:p>
          <a:p>
            <a:pPr indent="-358140" lvl="0" marL="342900" rtl="0" algn="l">
              <a:spcBef>
                <a:spcPts val="448"/>
              </a:spcBef>
              <a:spcAft>
                <a:spcPts val="0"/>
              </a:spcAft>
              <a:buClr>
                <a:srgbClr val="002060"/>
              </a:buClr>
              <a:buSzPct val="100000"/>
              <a:buChar char="•"/>
            </a:pPr>
            <a:r>
              <a:rPr b="1" lang="en-US">
                <a:solidFill>
                  <a:srgbClr val="002060"/>
                </a:solidFill>
              </a:rPr>
              <a:t>I will apply, for the benefit of the sick, all measures which are required, avoiding those twin traps of overtreatment and therapeutic nihilism.</a:t>
            </a:r>
            <a:endParaRPr/>
          </a:p>
          <a:p>
            <a:pPr indent="-358140" lvl="0" marL="342900" rtl="0" algn="l">
              <a:spcBef>
                <a:spcPts val="448"/>
              </a:spcBef>
              <a:spcAft>
                <a:spcPts val="0"/>
              </a:spcAft>
              <a:buClr>
                <a:srgbClr val="002060"/>
              </a:buClr>
              <a:buSzPct val="100000"/>
              <a:buChar char="•"/>
            </a:pPr>
            <a:r>
              <a:rPr b="1" lang="en-US">
                <a:solidFill>
                  <a:srgbClr val="002060"/>
                </a:solidFill>
              </a:rPr>
              <a:t>I will remember that there is art to medicine as well as science, and that warmth, sympathy, and understanding may outweigh the surgeon's knife or the chemist's drug.</a:t>
            </a:r>
            <a:endParaRPr/>
          </a:p>
          <a:p>
            <a:pPr indent="-358140" lvl="0" marL="342900" rtl="0" algn="l">
              <a:spcBef>
                <a:spcPts val="448"/>
              </a:spcBef>
              <a:spcAft>
                <a:spcPts val="0"/>
              </a:spcAft>
              <a:buClr>
                <a:srgbClr val="002060"/>
              </a:buClr>
              <a:buSzPct val="100000"/>
              <a:buChar char="•"/>
            </a:pPr>
            <a:r>
              <a:rPr b="1" lang="en-US">
                <a:solidFill>
                  <a:srgbClr val="002060"/>
                </a:solidFill>
              </a:rPr>
              <a:t>I will not be ashamed to say "I know not," nor will I fail to call in my colleagues when the skills of another are needed for a patient's recovery.</a:t>
            </a:r>
            <a:endParaRPr/>
          </a:p>
          <a:p>
            <a:pPr indent="-358140" lvl="0" marL="342900" rtl="0" algn="l">
              <a:spcBef>
                <a:spcPts val="448"/>
              </a:spcBef>
              <a:spcAft>
                <a:spcPts val="0"/>
              </a:spcAft>
              <a:buClr>
                <a:srgbClr val="002060"/>
              </a:buClr>
              <a:buSzPct val="100000"/>
              <a:buChar char="•"/>
            </a:pPr>
            <a:r>
              <a:rPr b="1" lang="en-US">
                <a:solidFill>
                  <a:srgbClr val="002060"/>
                </a:solidFill>
              </a:rPr>
              <a:t>I will respect the privacy of my patients, for their problems are not disclosed to me that the world may know. Most especially must I tread with care in matters of life and death. Above all, I must not play at God.</a:t>
            </a:r>
            <a:endParaRPr/>
          </a:p>
          <a:p>
            <a:pPr indent="-200660" lvl="0" marL="342900" rtl="0" algn="l"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g155a4fc21dd_0_191"/>
          <p:cNvSpPr txBox="1"/>
          <p:nvPr>
            <p:ph idx="1" type="body"/>
          </p:nvPr>
        </p:nvSpPr>
        <p:spPr>
          <a:xfrm>
            <a:off x="609600" y="533400"/>
            <a:ext cx="10972800" cy="559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15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b="1" sz="2000">
              <a:solidFill>
                <a:srgbClr val="002060"/>
              </a:solidFill>
            </a:endParaRPr>
          </a:p>
          <a:p>
            <a:pPr indent="-342900" lvl="0" marL="34290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SzPts val="2000"/>
              <a:buChar char="•"/>
            </a:pPr>
            <a:r>
              <a:rPr b="1" lang="en-US" sz="2000">
                <a:solidFill>
                  <a:srgbClr val="002060"/>
                </a:solidFill>
              </a:rPr>
              <a:t>I will remember that I do not treat a fever chart, a cancerous growth, but a sick human being, whose illness may affect the person's family and economic stability. My responsibility includes these related problems, if I am to care adequately for the sick.</a:t>
            </a:r>
            <a:endParaRPr/>
          </a:p>
          <a:p>
            <a:pPr indent="-215900" lvl="0" marL="3429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b="1" sz="2000">
              <a:solidFill>
                <a:srgbClr val="002060"/>
              </a:solidFill>
            </a:endParaRPr>
          </a:p>
          <a:p>
            <a:pPr indent="-342900" lvl="0" marL="34290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SzPts val="2000"/>
              <a:buChar char="•"/>
            </a:pPr>
            <a:r>
              <a:rPr b="1" lang="en-US" sz="2000">
                <a:solidFill>
                  <a:srgbClr val="002060"/>
                </a:solidFill>
              </a:rPr>
              <a:t>I will prevent disease whenever I can, for prevention is preferable to cure.</a:t>
            </a:r>
            <a:endParaRPr/>
          </a:p>
          <a:p>
            <a:pPr indent="-215900" lvl="0" marL="3429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b="1" sz="2000">
              <a:solidFill>
                <a:srgbClr val="002060"/>
              </a:solidFill>
            </a:endParaRPr>
          </a:p>
          <a:p>
            <a:pPr indent="-342900" lvl="0" marL="34290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SzPts val="2000"/>
              <a:buChar char="•"/>
            </a:pPr>
            <a:r>
              <a:rPr b="1" lang="en-US" sz="2000">
                <a:solidFill>
                  <a:srgbClr val="002060"/>
                </a:solidFill>
              </a:rPr>
              <a:t>I will remember that I remain a member of society, with special obligations to all my fellow human beings, those sound of mind and body as well as the infirm.</a:t>
            </a:r>
            <a:endParaRPr/>
          </a:p>
          <a:p>
            <a:pPr indent="-215900" lvl="0" marL="3429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b="1" sz="2000">
              <a:solidFill>
                <a:srgbClr val="002060"/>
              </a:solidFill>
            </a:endParaRPr>
          </a:p>
          <a:p>
            <a:pPr indent="-342900" lvl="0" marL="34290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SzPts val="2000"/>
              <a:buChar char="•"/>
            </a:pPr>
            <a:r>
              <a:rPr b="1" lang="en-US" sz="2000">
                <a:solidFill>
                  <a:srgbClr val="002060"/>
                </a:solidFill>
              </a:rPr>
              <a:t>If I do not violate this oath, may I enjoy life and art, respected while I live and remembered with affection thereafter. May I always act so as to preserve the finest traditions of my calling and may I long experience the joy of healing those who seek my HELP.</a:t>
            </a:r>
            <a:endParaRPr/>
          </a:p>
          <a:p>
            <a:pPr indent="-342900" lvl="0" marL="34290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SzPts val="2000"/>
              <a:buNone/>
            </a:pPr>
            <a:r>
              <a:rPr b="1" lang="en-US" sz="2000">
                <a:solidFill>
                  <a:srgbClr val="002060"/>
                </a:solidFill>
              </a:rPr>
              <a:t>                                                            </a:t>
            </a:r>
            <a:endParaRPr/>
          </a:p>
          <a:p>
            <a:pPr indent="-342900" lvl="0" marL="34290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SzPts val="2000"/>
              <a:buNone/>
            </a:pPr>
            <a:r>
              <a:rPr b="1" lang="en-US" sz="2000">
                <a:solidFill>
                  <a:srgbClr val="002060"/>
                </a:solidFill>
              </a:rPr>
              <a:t>                                                           **</a:t>
            </a:r>
            <a:endParaRPr sz="2000">
              <a:solidFill>
                <a:srgbClr val="002060"/>
              </a:solidFill>
            </a:endParaRPr>
          </a:p>
          <a:p>
            <a:pPr indent="-215900" lvl="0" marL="3429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g155a4fc21dd_0_195"/>
          <p:cNvSpPr txBox="1"/>
          <p:nvPr>
            <p:ph idx="1" type="body"/>
          </p:nvPr>
        </p:nvSpPr>
        <p:spPr>
          <a:xfrm>
            <a:off x="609600" y="152400"/>
            <a:ext cx="10972800" cy="59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2.Medieval period-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    During this period,surgery had a decline.It was due to growing Buddhism and the massage of non-violence.Many people lebelled surgery as aasuri medicine.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   However, in Arab, Muslims entered in field of medicine.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   They made contribution by building big hospitals.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   In Spain,treatment of empyema,pericarditis and hysterectomy were done first time. 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g155a4fc21dd_0_199"/>
          <p:cNvSpPr txBox="1"/>
          <p:nvPr>
            <p:ph idx="1" type="body"/>
          </p:nvPr>
        </p:nvSpPr>
        <p:spPr>
          <a:xfrm>
            <a:off x="609600" y="457200"/>
            <a:ext cx="10972800" cy="5669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3.Modern era-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   During 15</a:t>
            </a:r>
            <a:r>
              <a:rPr baseline="30000" lang="en-US"/>
              <a:t>th</a:t>
            </a:r>
            <a:r>
              <a:rPr lang="en-US"/>
              <a:t> century and after that tremendous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   development was seen in surgery and it is still continuing .  New techniques and new development in other branches of science made this possible.Use of new diagnosis technique i.e. CT scan, USG, MRI &amp; radiodiagnosis,all made surgery easy and acceptable.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155a4fc21dd_0_203"/>
          <p:cNvSpPr txBox="1"/>
          <p:nvPr>
            <p:ph idx="1" type="body"/>
          </p:nvPr>
        </p:nvSpPr>
        <p:spPr>
          <a:xfrm>
            <a:off x="609600" y="533400"/>
            <a:ext cx="10972800" cy="559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200"/>
              <a:buNone/>
            </a:pPr>
            <a:r>
              <a:rPr lang="en-US">
                <a:solidFill>
                  <a:srgbClr val="C00000"/>
                </a:solidFill>
              </a:rPr>
              <a:t>CELSUS-</a:t>
            </a:r>
            <a:r>
              <a:rPr lang="en-US"/>
              <a:t> He described inflammation and  wrote a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                book.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rgbClr val="C00000"/>
              </a:buClr>
              <a:buSzPts val="3200"/>
              <a:buNone/>
            </a:pPr>
            <a:r>
              <a:rPr lang="en-US">
                <a:solidFill>
                  <a:srgbClr val="C00000"/>
                </a:solidFill>
              </a:rPr>
              <a:t>AMBROISE  PARE  </a:t>
            </a:r>
            <a:r>
              <a:rPr lang="en-US"/>
              <a:t>a french surgeon ,very popular in 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                                1600</a:t>
            </a:r>
            <a:r>
              <a:rPr baseline="30000" lang="en-US"/>
              <a:t>th</a:t>
            </a:r>
            <a:r>
              <a:rPr lang="en-US"/>
              <a:t> century.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rgbClr val="C00000"/>
              </a:buClr>
              <a:buSzPts val="3200"/>
              <a:buNone/>
            </a:pPr>
            <a:r>
              <a:rPr lang="en-US">
                <a:solidFill>
                  <a:srgbClr val="C00000"/>
                </a:solidFill>
              </a:rPr>
              <a:t>ANDREAS  VESALIUS-</a:t>
            </a:r>
            <a:r>
              <a:rPr lang="en-US"/>
              <a:t>(1514-1564)-He was the first to say  that dissection on human body is must for anatomy knowledge.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rgbClr val="C00000"/>
              </a:buClr>
              <a:buSzPts val="3200"/>
              <a:buNone/>
            </a:pPr>
            <a:r>
              <a:rPr lang="en-US">
                <a:solidFill>
                  <a:srgbClr val="C00000"/>
                </a:solidFill>
              </a:rPr>
              <a:t>JOHN  HUNTER</a:t>
            </a:r>
            <a:r>
              <a:rPr lang="en-US"/>
              <a:t>(1728-1793)-superb anatomist and teacher, known as Father of experimental surgery 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g155a4fc21dd_0_207"/>
          <p:cNvSpPr txBox="1"/>
          <p:nvPr>
            <p:ph idx="1" type="body"/>
          </p:nvPr>
        </p:nvSpPr>
        <p:spPr>
          <a:xfrm>
            <a:off x="609600" y="914400"/>
            <a:ext cx="10972800" cy="521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 </a:t>
            </a:r>
            <a:r>
              <a:rPr lang="en-US">
                <a:solidFill>
                  <a:srgbClr val="C00000"/>
                </a:solidFill>
              </a:rPr>
              <a:t>Joseph Lister </a:t>
            </a:r>
            <a:r>
              <a:rPr lang="en-US"/>
              <a:t>(1827-1912)-He was the originator of antisepsis in surgery.He also made surgeon to wear clean gloves and wash hands before the operation.</a:t>
            </a:r>
            <a:r>
              <a:rPr lang="en-US">
                <a:solidFill>
                  <a:srgbClr val="FF0000"/>
                </a:solidFill>
              </a:rPr>
              <a:t>He is known as founder of Antiseptic Surgery.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  </a:t>
            </a:r>
            <a:r>
              <a:rPr lang="en-US">
                <a:solidFill>
                  <a:srgbClr val="C00000"/>
                </a:solidFill>
              </a:rPr>
              <a:t>Louis pasteur</a:t>
            </a:r>
            <a:r>
              <a:rPr lang="en-US"/>
              <a:t>(1895)-A french scientist,brought the germ theory of diseases.Pasteurization of milk was a land mark concept.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  </a:t>
            </a:r>
            <a:r>
              <a:rPr lang="en-US">
                <a:solidFill>
                  <a:srgbClr val="C00000"/>
                </a:solidFill>
              </a:rPr>
              <a:t>Landsteine</a:t>
            </a:r>
            <a:r>
              <a:rPr lang="en-US"/>
              <a:t>r(1929) made the discovery of blood group,which helped in further development of blood banks which helped in surgery.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mage result for history of surgery" id="265" name="Google Shape;265;g155a4fc21dd_0_2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9600" y="304800"/>
            <a:ext cx="10769600" cy="6553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"/>
          <p:cNvSpPr txBox="1"/>
          <p:nvPr>
            <p:ph type="title"/>
          </p:nvPr>
        </p:nvSpPr>
        <p:spPr>
          <a:xfrm>
            <a:off x="1494971" y="609603"/>
            <a:ext cx="9260115" cy="110309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None/>
            </a:pPr>
            <a:r>
              <a:rPr b="1"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Specific learning Objectives </a:t>
            </a:r>
            <a:endParaRPr b="1" sz="31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173" name="Google Shape;173;p2"/>
          <p:cNvGraphicFramePr/>
          <p:nvPr/>
        </p:nvGraphicFramePr>
        <p:xfrm>
          <a:off x="711201" y="261257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{164954F4-46E9-484C-A890-87C85F28FEBE}</a:tableStyleId>
              </a:tblPr>
              <a:tblGrid>
                <a:gridCol w="2700675"/>
                <a:gridCol w="4459225"/>
                <a:gridCol w="3072675"/>
              </a:tblGrid>
              <a:tr h="4626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Core areas* 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Domain</a:t>
                      </a:r>
                      <a:r>
                        <a:rPr lang="en-US" sz="1800"/>
                        <a:t> **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Category #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9617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800"/>
                        <a:t>Introduction to Surgery</a:t>
                      </a:r>
                      <a:endParaRPr b="1"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Cognitive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Must Know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9617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800"/>
                        <a:t>Principles of Surgery</a:t>
                      </a:r>
                      <a:endParaRPr b="1" sz="2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Cognitive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Must Know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4809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500"/>
                        <a:t>History of Surgery</a:t>
                      </a:r>
                      <a:endParaRPr b="1" sz="25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Cognitive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Need to Know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4626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600"/>
                        <a:t>Sterilization</a:t>
                      </a:r>
                      <a:endParaRPr b="1" sz="26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Cognitive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Must Know</a:t>
                      </a:r>
                      <a:endParaRPr sz="1800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sp>
        <p:nvSpPr>
          <p:cNvPr id="174" name="Google Shape;174;p2"/>
          <p:cNvSpPr/>
          <p:nvPr/>
        </p:nvSpPr>
        <p:spPr>
          <a:xfrm>
            <a:off x="1175656" y="1878767"/>
            <a:ext cx="9797143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 the end of this presentation the learner is expected to know ;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Google Shape;175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g155a4fc21dd_0_215"/>
          <p:cNvSpPr txBox="1"/>
          <p:nvPr>
            <p:ph idx="1" type="body"/>
          </p:nvPr>
        </p:nvSpPr>
        <p:spPr>
          <a:xfrm>
            <a:off x="609600" y="838200"/>
            <a:ext cx="10972800" cy="5288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 W.k.Rontgen- discovered x-rays in 1895.</a:t>
            </a:r>
            <a:endParaRPr/>
          </a:p>
          <a:p>
            <a:pPr indent="-342900" lvl="0" marL="342900" rtl="0" algn="l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 Alexander Flaming- invented Penicillins an antibiotic.</a:t>
            </a:r>
            <a:endParaRPr/>
          </a:p>
          <a:p>
            <a:pPr indent="-342900" lvl="0" marL="342900" rtl="0" algn="l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 Michael Debakey (1964)- did extensive work on cardiothorasic surgery and first time successful use of   Sephenous vein in coronary artery bipass  graft surgery.</a:t>
            </a:r>
            <a:endParaRPr/>
          </a:p>
          <a:p>
            <a:pPr indent="-342900" lvl="0" marL="342900" rtl="0" algn="l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 Christian Bernard (SA) 1967- did first successful heart transplant operation</a:t>
            </a:r>
            <a:endParaRPr/>
          </a:p>
          <a:p>
            <a:pPr indent="-342900" lvl="0" marL="342900" rtl="0" algn="l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                                    *******.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g155a4fc21dd_0_296"/>
          <p:cNvSpPr txBox="1"/>
          <p:nvPr>
            <p:ph idx="1" type="body"/>
          </p:nvPr>
        </p:nvSpPr>
        <p:spPr>
          <a:xfrm>
            <a:off x="609600" y="457200"/>
            <a:ext cx="10972800" cy="5745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62500" lnSpcReduction="2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                     PROCEDURE  OF  A  PATIENT  UNDERGOING </a:t>
            </a:r>
            <a:endParaRPr/>
          </a:p>
          <a:p>
            <a:pPr indent="-342900" lvl="0" marL="342900" rtl="0" algn="l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                                                SURGERY</a:t>
            </a:r>
            <a:endParaRPr/>
          </a:p>
          <a:p>
            <a:pPr indent="-342900" lvl="0" marL="342900" rtl="0" algn="l">
              <a:spcBef>
                <a:spcPts val="496"/>
              </a:spcBef>
              <a:spcAft>
                <a:spcPts val="0"/>
              </a:spcAft>
              <a:buClr>
                <a:srgbClr val="FF0000"/>
              </a:buClr>
              <a:buSzPct val="100000"/>
              <a:buNone/>
            </a:pPr>
            <a:r>
              <a:rPr lang="en-US">
                <a:solidFill>
                  <a:srgbClr val="FF0000"/>
                </a:solidFill>
              </a:rPr>
              <a:t>1.Admission-</a:t>
            </a:r>
            <a:endParaRPr/>
          </a:p>
          <a:p>
            <a:pPr indent="-342900" lvl="0" marL="342900" rtl="0" algn="l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   Patient requiring general anesthesia or local </a:t>
            </a:r>
            <a:endParaRPr/>
          </a:p>
          <a:p>
            <a:pPr indent="-342900" lvl="0" marL="342900" rtl="0" algn="l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   regional anesthesia is admitted 1-2 days prior </a:t>
            </a:r>
            <a:endParaRPr/>
          </a:p>
          <a:p>
            <a:pPr indent="-342900" lvl="0" marL="342900" rtl="0" algn="l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   to surgery. It helps in-</a:t>
            </a:r>
            <a:endParaRPr/>
          </a:p>
          <a:p>
            <a:pPr indent="-342900" lvl="0" marL="342900" rtl="0" algn="l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            * To assess fitness of patient.</a:t>
            </a:r>
            <a:endParaRPr/>
          </a:p>
          <a:p>
            <a:pPr indent="-342900" lvl="0" marL="342900" rtl="0" algn="l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            * To provide adequate pre-operative care</a:t>
            </a:r>
            <a:endParaRPr/>
          </a:p>
          <a:p>
            <a:pPr indent="-342900" lvl="0" marL="342900" rtl="0" algn="l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            * Medication to control his other illness.</a:t>
            </a:r>
            <a:endParaRPr/>
          </a:p>
          <a:p>
            <a:pPr indent="-342900" lvl="0" marL="342900" rtl="0" algn="l">
              <a:spcBef>
                <a:spcPts val="496"/>
              </a:spcBef>
              <a:spcAft>
                <a:spcPts val="0"/>
              </a:spcAft>
              <a:buClr>
                <a:srgbClr val="FF0000"/>
              </a:buClr>
              <a:buSzPct val="100000"/>
              <a:buNone/>
            </a:pPr>
            <a:r>
              <a:rPr lang="en-US">
                <a:solidFill>
                  <a:srgbClr val="FF0000"/>
                </a:solidFill>
              </a:rPr>
              <a:t>2.In the ward-</a:t>
            </a:r>
            <a:endParaRPr/>
          </a:p>
          <a:p>
            <a:pPr indent="-342900" lvl="0" marL="342900" rtl="0" algn="l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            * Proper history taking of patient.</a:t>
            </a:r>
            <a:endParaRPr/>
          </a:p>
          <a:p>
            <a:pPr indent="-342900" lvl="0" marL="342900" rtl="0" algn="l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            * Proper physical &amp; systemic examination.</a:t>
            </a:r>
            <a:endParaRPr/>
          </a:p>
          <a:p>
            <a:pPr indent="-342900" lvl="0" marL="342900" rtl="0" algn="l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            * If require ,examination by other specialist,anesthetist</a:t>
            </a:r>
            <a:endParaRPr/>
          </a:p>
          <a:p>
            <a:pPr indent="-342900" lvl="0" marL="342900" rtl="0" algn="l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            * Intravenous saline infusion/ blood transfusion </a:t>
            </a:r>
            <a:endParaRPr/>
          </a:p>
          <a:p>
            <a:pPr indent="-342900" lvl="0" marL="342900" rtl="0" algn="l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155a4fc21dd_0_300"/>
          <p:cNvSpPr txBox="1"/>
          <p:nvPr>
            <p:ph type="ctrTitle"/>
          </p:nvPr>
        </p:nvSpPr>
        <p:spPr>
          <a:xfrm>
            <a:off x="914400" y="304801"/>
            <a:ext cx="103632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Introduction  to various surgical principle</a:t>
            </a:r>
            <a:endParaRPr/>
          </a:p>
        </p:txBody>
      </p:sp>
      <p:sp>
        <p:nvSpPr>
          <p:cNvPr id="281" name="Google Shape;281;g155a4fc21dd_0_300"/>
          <p:cNvSpPr txBox="1"/>
          <p:nvPr>
            <p:ph idx="1" type="subTitle"/>
          </p:nvPr>
        </p:nvSpPr>
        <p:spPr>
          <a:xfrm>
            <a:off x="1422400" y="1447800"/>
            <a:ext cx="9448800" cy="502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b="1" lang="en-US"/>
              <a:t>Every aspect of surgery has important role right from</a:t>
            </a:r>
            <a:endParaRPr/>
          </a:p>
          <a:p>
            <a:pPr indent="0" lvl="0" marL="0" rt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b="1" lang="en-US"/>
              <a:t>1. selection of patient ,</a:t>
            </a:r>
            <a:endParaRPr/>
          </a:p>
          <a:p>
            <a:pPr indent="0" lvl="0" marL="0" rt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b="1" lang="en-US"/>
              <a:t>           2.  pre-operative assessment,</a:t>
            </a:r>
            <a:endParaRPr/>
          </a:p>
          <a:p>
            <a:pPr indent="0" lvl="0" marL="0" rt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b="1" lang="en-US"/>
              <a:t> 3. surgical procedure to</a:t>
            </a:r>
            <a:endParaRPr/>
          </a:p>
          <a:p>
            <a:pPr indent="0" lvl="0" marL="0" rt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b="1" lang="en-US"/>
              <a:t>4.   post operative care.</a:t>
            </a:r>
            <a:endParaRPr b="1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g155a4fc21dd_0_305"/>
          <p:cNvSpPr txBox="1"/>
          <p:nvPr>
            <p:ph idx="1" type="body"/>
          </p:nvPr>
        </p:nvSpPr>
        <p:spPr>
          <a:xfrm>
            <a:off x="609600" y="304800"/>
            <a:ext cx="10972800" cy="582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0000" lnSpcReduction="2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  <a:buNone/>
            </a:pPr>
            <a:r>
              <a:rPr lang="en-US">
                <a:solidFill>
                  <a:srgbClr val="FF0000"/>
                </a:solidFill>
              </a:rPr>
              <a:t>3.Premedication-</a:t>
            </a:r>
            <a:endParaRPr/>
          </a:p>
          <a:p>
            <a:pPr indent="-342900" lvl="0" marL="342900" rtl="0" algn="l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        * To relieve anxiety &amp; worries</a:t>
            </a:r>
            <a:endParaRPr/>
          </a:p>
          <a:p>
            <a:pPr indent="-342900" lvl="0" marL="342900" rtl="0" algn="l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        * atropine given to minimize secretion in   </a:t>
            </a:r>
            <a:endParaRPr/>
          </a:p>
          <a:p>
            <a:pPr indent="-342900" lvl="0" marL="342900" rtl="0" algn="l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            patients planned for G.A.</a:t>
            </a:r>
            <a:endParaRPr/>
          </a:p>
          <a:p>
            <a:pPr indent="-342900" lvl="0" marL="342900" rtl="0" algn="l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 </a:t>
            </a:r>
            <a:r>
              <a:rPr lang="en-US">
                <a:solidFill>
                  <a:srgbClr val="FF0000"/>
                </a:solidFill>
              </a:rPr>
              <a:t>4.In operation theatre-</a:t>
            </a:r>
            <a:endParaRPr/>
          </a:p>
          <a:p>
            <a:pPr indent="-342900" lvl="0" marL="342900" rtl="0" algn="l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         * Anesthesia by anesthetist</a:t>
            </a:r>
            <a:endParaRPr/>
          </a:p>
          <a:p>
            <a:pPr indent="-342900" lvl="0" marL="342900" rtl="0" algn="l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         * Surgeon and other assisting staff will </a:t>
            </a:r>
            <a:endParaRPr/>
          </a:p>
          <a:p>
            <a:pPr indent="-342900" lvl="0" marL="342900" rtl="0" algn="l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             scrub their hands and wear head and face </a:t>
            </a:r>
            <a:endParaRPr/>
          </a:p>
          <a:p>
            <a:pPr indent="-342900" lvl="0" marL="342900" rtl="0" algn="l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             mask and body gown.</a:t>
            </a:r>
            <a:endParaRPr/>
          </a:p>
          <a:p>
            <a:pPr indent="-342900" lvl="0" marL="342900" rtl="0" algn="l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          * the site is cleaned &amp; sterlised.</a:t>
            </a:r>
            <a:endParaRPr/>
          </a:p>
          <a:p>
            <a:pPr indent="-342900" lvl="0" marL="342900" rtl="0" algn="l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          * Entire body is covered except surgical site.</a:t>
            </a:r>
            <a:endParaRPr/>
          </a:p>
          <a:p>
            <a:pPr indent="-342900" lvl="0" marL="342900" rtl="0" algn="l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          * Surgical proceedure is carried out.</a:t>
            </a:r>
            <a:endParaRPr/>
          </a:p>
          <a:p>
            <a:pPr indent="-342900" lvl="0" marL="342900" rtl="0" algn="l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          * After operation,when the haemodynamics are stables,</a:t>
            </a:r>
            <a:endParaRPr/>
          </a:p>
          <a:p>
            <a:pPr indent="-342900" lvl="0" marL="342900" rtl="0" algn="l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              patient is shifted to ward.</a:t>
            </a:r>
            <a:endParaRPr/>
          </a:p>
          <a:p>
            <a:pPr indent="-342900" lvl="0" marL="342900" rtl="0" algn="l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g155a4fc21dd_0_309"/>
          <p:cNvSpPr txBox="1"/>
          <p:nvPr>
            <p:ph idx="1" type="body"/>
          </p:nvPr>
        </p:nvSpPr>
        <p:spPr>
          <a:xfrm>
            <a:off x="609600" y="457200"/>
            <a:ext cx="10972800" cy="5669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None/>
            </a:pPr>
            <a:r>
              <a:rPr lang="en-US">
                <a:solidFill>
                  <a:srgbClr val="FF0000"/>
                </a:solidFill>
              </a:rPr>
              <a:t>5.In the ward-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          * Watch for post-operative complications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          * Watch for infection, hemorrhage.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rgbClr val="FF0000"/>
              </a:buClr>
              <a:buSzPts val="3200"/>
              <a:buNone/>
            </a:pPr>
            <a:r>
              <a:rPr lang="en-US">
                <a:solidFill>
                  <a:srgbClr val="FF0000"/>
                </a:solidFill>
              </a:rPr>
              <a:t>6.Discharge-</a:t>
            </a:r>
            <a:r>
              <a:rPr lang="en-US"/>
              <a:t>When patient recovers  and surgeon feels patient is fit to discharge,patient is discharged with proper advices.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rgbClr val="FF0000"/>
              </a:buClr>
              <a:buSzPts val="3200"/>
              <a:buNone/>
            </a:pPr>
            <a:r>
              <a:rPr lang="en-US">
                <a:solidFill>
                  <a:srgbClr val="FF0000"/>
                </a:solidFill>
              </a:rPr>
              <a:t>7.Follow up-</a:t>
            </a:r>
            <a:r>
              <a:rPr lang="en-US"/>
              <a:t>Generally patient is asked to come for follow up once or twice or  more times, depending upon the case.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                               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                                      *****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g155a4fc21dd_0_313"/>
          <p:cNvSpPr txBox="1"/>
          <p:nvPr>
            <p:ph type="title"/>
          </p:nvPr>
        </p:nvSpPr>
        <p:spPr>
          <a:xfrm>
            <a:off x="609600" y="0"/>
            <a:ext cx="109728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Calibri"/>
              <a:buNone/>
            </a:pPr>
            <a:r>
              <a:rPr lang="en-US">
                <a:solidFill>
                  <a:srgbClr val="FF0000"/>
                </a:solidFill>
              </a:rPr>
              <a:t>GENERAL PRINCIPLES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297" name="Google Shape;297;g155a4fc21dd_0_313"/>
          <p:cNvSpPr txBox="1"/>
          <p:nvPr>
            <p:ph idx="1" type="body"/>
          </p:nvPr>
        </p:nvSpPr>
        <p:spPr>
          <a:xfrm>
            <a:off x="609600" y="685800"/>
            <a:ext cx="10972800" cy="57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                              (summary)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1.Whether the patient needs surgery or not ?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       If by simple medication, a disease can be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       managed, then there is no need to go for 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       surgery.     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2.Pre operative assessment of health status of 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      patient.(ECG,bl.sugar,lung function test etc.)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3.Pre-medication to patient to reduce anxiety,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      fear,oral secretion etc.)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4.Selection of anaesthesia -L.A. is the choice of 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       anaesthesia with or without epinephrine.G.A.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       is considered in severe pain condition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g155a4fc21dd_0_318"/>
          <p:cNvSpPr txBox="1"/>
          <p:nvPr>
            <p:ph idx="1" type="body"/>
          </p:nvPr>
        </p:nvSpPr>
        <p:spPr>
          <a:xfrm>
            <a:off x="609600" y="381000"/>
            <a:ext cx="10972800" cy="609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0000" lnSpcReduction="2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3600"/>
          </a:p>
          <a:p>
            <a:pPr indent="-342900" lvl="0" marL="342900" rtl="0" algn="l">
              <a:spcBef>
                <a:spcPts val="50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3600"/>
              <a:t>5.Aseptic precaution over operative field by </a:t>
            </a:r>
            <a:endParaRPr/>
          </a:p>
          <a:p>
            <a:pPr indent="-342900" lvl="0" marL="342900" rtl="0" algn="l">
              <a:spcBef>
                <a:spcPts val="50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3600"/>
              <a:t>       judicious use of anti-bactarial solution over</a:t>
            </a:r>
            <a:endParaRPr/>
          </a:p>
          <a:p>
            <a:pPr indent="-342900" lvl="0" marL="342900" rtl="0" algn="l">
              <a:spcBef>
                <a:spcPts val="50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3600"/>
              <a:t>       the operation field and properly draping it.</a:t>
            </a:r>
            <a:endParaRPr/>
          </a:p>
          <a:p>
            <a:pPr indent="-342900" lvl="0" marL="342900" rtl="0" algn="l">
              <a:spcBef>
                <a:spcPts val="50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3600"/>
              <a:t>6.Use of sterilised disposable or reusable instru-</a:t>
            </a:r>
            <a:endParaRPr/>
          </a:p>
          <a:p>
            <a:pPr indent="-342900" lvl="0" marL="342900" rtl="0" algn="l">
              <a:spcBef>
                <a:spcPts val="50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3600"/>
              <a:t>      ment.</a:t>
            </a:r>
            <a:endParaRPr/>
          </a:p>
          <a:p>
            <a:pPr indent="-342900" lvl="0" marL="342900" rtl="0" algn="l">
              <a:spcBef>
                <a:spcPts val="50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3600"/>
              <a:t>7.Surgeon and other OT staff should properly </a:t>
            </a:r>
            <a:endParaRPr/>
          </a:p>
          <a:p>
            <a:pPr indent="-342900" lvl="0" marL="342900" rtl="0" algn="l">
              <a:spcBef>
                <a:spcPts val="50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3600"/>
              <a:t>     wash their hands and wear hand glove and </a:t>
            </a:r>
            <a:endParaRPr/>
          </a:p>
          <a:p>
            <a:pPr indent="-342900" lvl="0" marL="342900" rtl="0" algn="l">
              <a:spcBef>
                <a:spcPts val="50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3600"/>
              <a:t>     face mask cap.</a:t>
            </a:r>
            <a:endParaRPr/>
          </a:p>
          <a:p>
            <a:pPr indent="-342900" lvl="0" marL="342900" rtl="0" algn="l">
              <a:spcBef>
                <a:spcPts val="50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3600"/>
              <a:t>8.Skin incision should not be too long or short. </a:t>
            </a:r>
            <a:endParaRPr/>
          </a:p>
          <a:p>
            <a:pPr indent="-342900" lvl="0" marL="342900" rtl="0" algn="l">
              <a:spcBef>
                <a:spcPts val="50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3600"/>
              <a:t>     Better to keep incision in Langer’s line.</a:t>
            </a:r>
            <a:endParaRPr/>
          </a:p>
          <a:p>
            <a:pPr indent="-342900" lvl="0" marL="342900" rtl="0" algn="l">
              <a:spcBef>
                <a:spcPts val="50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3600"/>
              <a:t>9.Proper hemostat  to be maintained in surgery.</a:t>
            </a:r>
            <a:endParaRPr/>
          </a:p>
          <a:p>
            <a:pPr indent="-342900" lvl="0" marL="342900" rtl="0" algn="l">
              <a:spcBef>
                <a:spcPts val="50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3600"/>
          </a:p>
          <a:p>
            <a:pPr indent="-342900" lvl="0" marL="342900" rtl="0" algn="l">
              <a:spcBef>
                <a:spcPts val="50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3600"/>
              <a:t>10.Tissue should be handled softly and avoid tissue injury.</a:t>
            </a:r>
            <a:r>
              <a:rPr lang="en-US"/>
              <a:t> </a:t>
            </a:r>
            <a:endParaRPr/>
          </a:p>
          <a:p>
            <a:pPr indent="-342900" lvl="0" marL="342900" rtl="0" algn="l"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                                                                                                                                                                                                                       </a:t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g155a4fc21dd_0_322"/>
          <p:cNvSpPr txBox="1"/>
          <p:nvPr>
            <p:ph idx="1" type="body"/>
          </p:nvPr>
        </p:nvSpPr>
        <p:spPr>
          <a:xfrm>
            <a:off x="609600" y="304800"/>
            <a:ext cx="10972800" cy="62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11.Post operative pain management</a:t>
            </a:r>
            <a:endParaRPr/>
          </a:p>
          <a:p>
            <a:pPr indent="-342900" lvl="0" marL="342900" rtl="0" algn="l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12.The tissue or part of organ removed,should be</a:t>
            </a:r>
            <a:endParaRPr/>
          </a:p>
          <a:p>
            <a:pPr indent="-342900" lvl="0" marL="342900" rtl="0" algn="l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      sent for histopathological examination</a:t>
            </a:r>
            <a:endParaRPr/>
          </a:p>
          <a:p>
            <a:pPr indent="-342900" lvl="0" marL="342900" rtl="0" algn="l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 </a:t>
            </a:r>
            <a:endParaRPr/>
          </a:p>
          <a:p>
            <a:pPr indent="-342900" lvl="0" marL="342900" rtl="0" algn="l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13.Prevent post operative infection with an </a:t>
            </a:r>
            <a:endParaRPr/>
          </a:p>
          <a:p>
            <a:pPr indent="-342900" lvl="0" marL="342900" rtl="0" algn="l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      suitable antibiotic.</a:t>
            </a:r>
            <a:endParaRPr/>
          </a:p>
          <a:p>
            <a:pPr indent="-342900" lvl="0" marL="342900" rtl="0" algn="l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14.On discharge ,proper advice on precaution to</a:t>
            </a:r>
            <a:endParaRPr/>
          </a:p>
          <a:p>
            <a:pPr indent="-342900" lvl="0" marL="342900" rtl="0" algn="l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      be taken at home, about medication and </a:t>
            </a:r>
            <a:endParaRPr/>
          </a:p>
          <a:p>
            <a:pPr indent="-342900" lvl="0" marL="342900" rtl="0" algn="l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      future date for review and follow up.</a:t>
            </a:r>
            <a:endParaRPr/>
          </a:p>
          <a:p>
            <a:pPr indent="-342900" lvl="0" marL="342900" rtl="0" algn="l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      </a:t>
            </a:r>
            <a:endParaRPr/>
          </a:p>
          <a:p>
            <a:pPr indent="-342900" lvl="0" marL="342900" rtl="0" algn="l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                                 ********</a:t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g155a4fc21dd_0_326"/>
          <p:cNvSpPr txBox="1"/>
          <p:nvPr>
            <p:ph type="title"/>
          </p:nvPr>
        </p:nvSpPr>
        <p:spPr>
          <a:xfrm>
            <a:off x="609600" y="274638"/>
            <a:ext cx="10972800" cy="48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Calibri"/>
              <a:buNone/>
            </a:pPr>
            <a:r>
              <a:rPr lang="en-US">
                <a:solidFill>
                  <a:srgbClr val="FF0000"/>
                </a:solidFill>
              </a:rPr>
              <a:t>Sterilisation &amp; disinfection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313" name="Google Shape;313;g155a4fc21dd_0_326"/>
          <p:cNvSpPr txBox="1"/>
          <p:nvPr>
            <p:ph idx="1" type="body"/>
          </p:nvPr>
        </p:nvSpPr>
        <p:spPr>
          <a:xfrm>
            <a:off x="609600" y="838200"/>
            <a:ext cx="10972800" cy="5288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      </a:t>
            </a:r>
            <a:endParaRPr/>
          </a:p>
          <a:p>
            <a:pPr indent="-342900" lvl="0" marL="342900" rtl="0" algn="l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                Joseph Lister introduced spraying of carbolic </a:t>
            </a:r>
            <a:endParaRPr/>
          </a:p>
          <a:p>
            <a:pPr indent="-342900" lvl="0" marL="342900" rtl="0" algn="l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                acid before operation to prevent infections.He is</a:t>
            </a:r>
            <a:endParaRPr/>
          </a:p>
          <a:p>
            <a:pPr indent="-342900" lvl="0" marL="342900" rtl="0" algn="l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                also called as </a:t>
            </a:r>
            <a:r>
              <a:rPr lang="en-US">
                <a:solidFill>
                  <a:srgbClr val="FF0000"/>
                </a:solidFill>
              </a:rPr>
              <a:t>Father of modern surgery.</a:t>
            </a:r>
            <a:endParaRPr/>
          </a:p>
          <a:p>
            <a:pPr indent="-342900" lvl="0" marL="342900" rtl="0" algn="l">
              <a:spcBef>
                <a:spcPts val="496"/>
              </a:spcBef>
              <a:spcAft>
                <a:spcPts val="0"/>
              </a:spcAft>
              <a:buClr>
                <a:srgbClr val="FF0000"/>
              </a:buClr>
              <a:buSzPct val="100000"/>
              <a:buNone/>
            </a:pPr>
            <a:r>
              <a:rPr lang="en-US">
                <a:solidFill>
                  <a:srgbClr val="FF0000"/>
                </a:solidFill>
              </a:rPr>
              <a:t>Sterilisation-</a:t>
            </a:r>
            <a:endParaRPr/>
          </a:p>
          <a:p>
            <a:pPr indent="-342900" lvl="0" marL="342900" rtl="0" algn="l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    Definition-  It is a process by which an article or a object or             </a:t>
            </a:r>
            <a:endParaRPr/>
          </a:p>
          <a:p>
            <a:pPr indent="-342900" lvl="0" marL="342900" rtl="0" algn="l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                         a surface is freed from all micro-organisms       </a:t>
            </a:r>
            <a:endParaRPr/>
          </a:p>
          <a:p>
            <a:pPr indent="-342900" lvl="0" marL="342900" rtl="0" algn="l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                          whether in the vegetative form or in spore state </a:t>
            </a:r>
            <a:endParaRPr/>
          </a:p>
          <a:p>
            <a:pPr indent="-342900" lvl="0" marL="342900" rtl="0" algn="l">
              <a:spcBef>
                <a:spcPts val="496"/>
              </a:spcBef>
              <a:spcAft>
                <a:spcPts val="0"/>
              </a:spcAft>
              <a:buClr>
                <a:srgbClr val="FF0000"/>
              </a:buClr>
              <a:buSzPct val="100000"/>
              <a:buNone/>
            </a:pPr>
            <a:r>
              <a:rPr lang="en-US">
                <a:solidFill>
                  <a:srgbClr val="FF0000"/>
                </a:solidFill>
              </a:rPr>
              <a:t>Disinfection</a:t>
            </a:r>
            <a:r>
              <a:rPr lang="en-US"/>
              <a:t>-  Destruction of all pathogenic org.</a:t>
            </a:r>
            <a:endParaRPr/>
          </a:p>
          <a:p>
            <a:pPr indent="-342900" lvl="0" marL="342900" rtl="0" algn="l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                         capable of giving infection. It rarely </a:t>
            </a:r>
            <a:endParaRPr/>
          </a:p>
          <a:p>
            <a:pPr indent="-342900" lvl="0" marL="342900" rtl="0" algn="l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                         kills spore form.</a:t>
            </a:r>
            <a:endParaRPr/>
          </a:p>
          <a:p>
            <a:pPr indent="-342900" lvl="0" marL="342900" rtl="0" algn="l">
              <a:spcBef>
                <a:spcPts val="496"/>
              </a:spcBef>
              <a:spcAft>
                <a:spcPts val="0"/>
              </a:spcAft>
              <a:buClr>
                <a:srgbClr val="FF0000"/>
              </a:buClr>
              <a:buSzPct val="100000"/>
              <a:buNone/>
            </a:pPr>
            <a:r>
              <a:rPr lang="en-US">
                <a:solidFill>
                  <a:srgbClr val="FF0000"/>
                </a:solidFill>
              </a:rPr>
              <a:t>Antisepsis-</a:t>
            </a:r>
            <a:r>
              <a:rPr lang="en-US"/>
              <a:t>      Prevention of infection by inhibiting </a:t>
            </a:r>
            <a:endParaRPr/>
          </a:p>
          <a:p>
            <a:pPr indent="-342900" lvl="0" marL="342900" rtl="0" algn="l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                         the growth of bacteria in wounds or tissue.</a:t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g155a4fc21dd_0_331"/>
          <p:cNvSpPr txBox="1"/>
          <p:nvPr>
            <p:ph idx="1" type="body"/>
          </p:nvPr>
        </p:nvSpPr>
        <p:spPr>
          <a:xfrm>
            <a:off x="508000" y="228601"/>
            <a:ext cx="10972800" cy="6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        </a:t>
            </a:r>
            <a:r>
              <a:rPr b="1" lang="en-US">
                <a:solidFill>
                  <a:srgbClr val="FF0000"/>
                </a:solidFill>
              </a:rPr>
              <a:t>CLASSIFICATION OF AGENTS USED IN 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None/>
            </a:pPr>
            <a:r>
              <a:rPr b="1" lang="en-US">
                <a:solidFill>
                  <a:srgbClr val="FF0000"/>
                </a:solidFill>
              </a:rPr>
              <a:t>                          STERILISATION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None/>
            </a:pPr>
            <a:r>
              <a:rPr b="1" lang="en-US">
                <a:solidFill>
                  <a:srgbClr val="FF0000"/>
                </a:solidFill>
              </a:rPr>
              <a:t>A.</a:t>
            </a:r>
            <a:r>
              <a:rPr b="1" lang="en-US">
                <a:solidFill>
                  <a:schemeClr val="dk2"/>
                </a:solidFill>
              </a:rPr>
              <a:t>Phsical agents-                B.Chemical agents-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</a:pPr>
            <a:r>
              <a:rPr b="1" lang="en-US">
                <a:solidFill>
                  <a:schemeClr val="dk2"/>
                </a:solidFill>
              </a:rPr>
              <a:t>    1.Sunlight                          1.Alcohal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</a:pPr>
            <a:r>
              <a:rPr b="1" lang="en-US">
                <a:solidFill>
                  <a:schemeClr val="dk2"/>
                </a:solidFill>
              </a:rPr>
              <a:t>    2.Drying                             2.Aldehyde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</a:pPr>
            <a:r>
              <a:rPr b="1" lang="en-US">
                <a:solidFill>
                  <a:schemeClr val="dk2"/>
                </a:solidFill>
              </a:rPr>
              <a:t>    3.Dry heat                         3.Dye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</a:pPr>
            <a:r>
              <a:rPr b="1" lang="en-US">
                <a:solidFill>
                  <a:schemeClr val="dk2"/>
                </a:solidFill>
              </a:rPr>
              <a:t>    4.Moist heat                     4.Halogens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</a:pPr>
            <a:r>
              <a:rPr b="1" lang="en-US">
                <a:solidFill>
                  <a:schemeClr val="dk2"/>
                </a:solidFill>
              </a:rPr>
              <a:t>    5.Filtration                        5.Phenol &amp; cresols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</a:pPr>
            <a:r>
              <a:rPr b="1" lang="en-US">
                <a:solidFill>
                  <a:schemeClr val="dk2"/>
                </a:solidFill>
              </a:rPr>
              <a:t>    6.Radiation                       6.Gases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</a:pPr>
            <a:r>
              <a:rPr b="1" lang="en-US">
                <a:solidFill>
                  <a:schemeClr val="dk2"/>
                </a:solidFill>
              </a:rPr>
              <a:t>                                                7.Surface active 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</a:pPr>
            <a:r>
              <a:rPr b="1" lang="en-US">
                <a:solidFill>
                  <a:schemeClr val="dk2"/>
                </a:solidFill>
              </a:rPr>
              <a:t>                                                8.Metallic salts</a:t>
            </a:r>
            <a:endParaRPr b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3"/>
          <p:cNvSpPr txBox="1"/>
          <p:nvPr>
            <p:ph type="title"/>
          </p:nvPr>
        </p:nvSpPr>
        <p:spPr>
          <a:xfrm>
            <a:off x="838200" y="433350"/>
            <a:ext cx="10515600" cy="599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 u="sng"/>
              <a:t>Table of Content</a:t>
            </a:r>
            <a:endParaRPr/>
          </a:p>
          <a:p>
            <a:pPr indent="-45466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US" sz="3955"/>
              <a:t>Definition and specialities of surgery</a:t>
            </a:r>
            <a:endParaRPr sz="3955"/>
          </a:p>
          <a:p>
            <a:pPr indent="-45466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US" sz="3955"/>
              <a:t>History of Surgery</a:t>
            </a:r>
            <a:endParaRPr sz="3955"/>
          </a:p>
          <a:p>
            <a:pPr indent="-45466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US" sz="3955"/>
              <a:t>Ancient period</a:t>
            </a:r>
            <a:endParaRPr sz="3955"/>
          </a:p>
          <a:p>
            <a:pPr indent="-45466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US" sz="3955"/>
              <a:t>Medieval period</a:t>
            </a:r>
            <a:endParaRPr sz="3955"/>
          </a:p>
          <a:p>
            <a:pPr indent="-45466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US" sz="3955"/>
              <a:t>Modern period</a:t>
            </a:r>
            <a:endParaRPr sz="3955"/>
          </a:p>
          <a:p>
            <a:pPr indent="-45466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US" sz="3955"/>
              <a:t>Sterilisation and Disinfection</a:t>
            </a:r>
            <a:endParaRPr sz="3955"/>
          </a:p>
          <a:p>
            <a:pPr indent="-45466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US" sz="3955"/>
              <a:t>Physical agents</a:t>
            </a:r>
            <a:endParaRPr sz="3955"/>
          </a:p>
          <a:p>
            <a:pPr indent="-45466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US" sz="3955"/>
              <a:t>Chemical agents</a:t>
            </a:r>
            <a:endParaRPr sz="3955"/>
          </a:p>
          <a:p>
            <a:pPr indent="-45466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US" sz="3955"/>
              <a:t>Autoclaving</a:t>
            </a:r>
            <a:endParaRPr sz="3955"/>
          </a:p>
          <a:p>
            <a:pPr indent="-45466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US" sz="3955"/>
              <a:t>Gases</a:t>
            </a:r>
            <a:endParaRPr sz="3955"/>
          </a:p>
          <a:p>
            <a:pPr indent="-45466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US" sz="3955"/>
              <a:t>Surface-active agents</a:t>
            </a:r>
            <a:endParaRPr sz="3955"/>
          </a:p>
          <a:p>
            <a:pPr indent="-45466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US" sz="3955"/>
              <a:t>Surgical Principles</a:t>
            </a:r>
            <a:endParaRPr sz="3955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60"/>
              <a:buFont typeface="Calibri"/>
              <a:buNone/>
            </a:pPr>
            <a:r>
              <a:t/>
            </a:r>
            <a:endParaRPr sz="100"/>
          </a:p>
        </p:txBody>
      </p:sp>
      <p:sp>
        <p:nvSpPr>
          <p:cNvPr id="181" name="Google Shape;181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g155a4fc21dd_0_335"/>
          <p:cNvSpPr txBox="1"/>
          <p:nvPr>
            <p:ph idx="1" type="body"/>
          </p:nvPr>
        </p:nvSpPr>
        <p:spPr>
          <a:xfrm>
            <a:off x="609600" y="228600"/>
            <a:ext cx="10972800" cy="589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7500" lnSpcReduction="20000"/>
          </a:bodyPr>
          <a:lstStyle/>
          <a:p>
            <a:pPr indent="-342900" lvl="0" marL="34290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     </a:t>
            </a:r>
            <a:r>
              <a:rPr lang="en-US">
                <a:solidFill>
                  <a:srgbClr val="FF0000"/>
                </a:solidFill>
              </a:rPr>
              <a:t>Commonly used methods in surgery are-</a:t>
            </a:r>
            <a:endParaRPr/>
          </a:p>
          <a:p>
            <a:pPr indent="-342900" lvl="0" marL="342900" rtl="0" algn="ctr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>
              <a:solidFill>
                <a:srgbClr val="FF0000"/>
              </a:solidFill>
            </a:endParaRPr>
          </a:p>
          <a:p>
            <a:pPr indent="-342900" lvl="0" marL="342900" rtl="0" algn="l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1.Hot air oven-Temperature 160 C for 1 hour.</a:t>
            </a:r>
            <a:endParaRPr/>
          </a:p>
          <a:p>
            <a:pPr indent="-342900" lvl="0" marL="342900" rtl="0" algn="l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          Glasswares,forceps,scissor,scalpel,glass </a:t>
            </a:r>
            <a:endParaRPr/>
          </a:p>
          <a:p>
            <a:pPr indent="-342900" lvl="0" marL="342900" rtl="0" algn="l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          syringes etc are sterilised.</a:t>
            </a:r>
            <a:endParaRPr/>
          </a:p>
          <a:p>
            <a:pPr indent="-342900" lvl="0" marL="342900" rtl="0" algn="l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2.Autoclaving (steam under pressure)Temp 121C</a:t>
            </a:r>
            <a:endParaRPr/>
          </a:p>
          <a:p>
            <a:pPr indent="-342900" lvl="0" marL="342900" rtl="0" algn="l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          15 lbs pressure for 15 minutes.</a:t>
            </a:r>
            <a:endParaRPr/>
          </a:p>
          <a:p>
            <a:pPr indent="-342900" lvl="0" marL="342900" rtl="0" algn="l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          * Dressing material,instruments,media can</a:t>
            </a:r>
            <a:endParaRPr/>
          </a:p>
          <a:p>
            <a:pPr indent="-342900" lvl="0" marL="342900" rtl="0" algn="l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              be sterilised.</a:t>
            </a:r>
            <a:endParaRPr/>
          </a:p>
          <a:p>
            <a:pPr indent="-342900" lvl="0" marL="342900" rtl="0" algn="l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3.Radiation-(infra-red) –for  mass sterilisation of </a:t>
            </a:r>
            <a:endParaRPr/>
          </a:p>
          <a:p>
            <a:pPr indent="-342900" lvl="0" marL="342900" rtl="0" algn="l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                                         syringes.</a:t>
            </a:r>
            <a:endParaRPr/>
          </a:p>
          <a:p>
            <a:pPr indent="-342900" lvl="0" marL="342900" rtl="0" algn="l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                      (ultra-violet)to disinfect ward,lab</a:t>
            </a:r>
            <a:endParaRPr/>
          </a:p>
          <a:p>
            <a:pPr indent="-342900" lvl="0" marL="342900" rtl="0" algn="l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                                            hospital etc.</a:t>
            </a:r>
            <a:endParaRPr/>
          </a:p>
          <a:p>
            <a:pPr indent="-342900" lvl="0" marL="342900" rtl="0" algn="l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4.Ethylene oxide- used for sterilising  of heart-lung machine, endoscopes,plastic tubes,glass articles,clothings etc.</a:t>
            </a:r>
            <a:endParaRPr/>
          </a:p>
          <a:p>
            <a:pPr indent="-342900" lvl="0" marL="342900" rtl="0" algn="l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6"/>
          <p:cNvSpPr txBox="1"/>
          <p:nvPr>
            <p:ph type="title"/>
          </p:nvPr>
        </p:nvSpPr>
        <p:spPr>
          <a:xfrm>
            <a:off x="961550" y="174657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00000"/>
              <a:buFont typeface="Times New Roman"/>
              <a:buNone/>
            </a:pPr>
            <a:r>
              <a:rPr lang="en-US" u="sng">
                <a:latin typeface="Times New Roman"/>
                <a:ea typeface="Times New Roman"/>
                <a:cs typeface="Times New Roman"/>
                <a:sym typeface="Times New Roman"/>
              </a:rPr>
              <a:t>REFERENCES</a:t>
            </a:r>
            <a:r>
              <a:rPr lang="en-US" u="sng"/>
              <a:t> </a:t>
            </a:r>
            <a:br>
              <a:rPr lang="en-US"/>
            </a:br>
            <a:endParaRPr b="1" sz="2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386"/>
              <a:buFont typeface="Times New Roman"/>
              <a:buNone/>
            </a:pPr>
            <a:r>
              <a:t/>
            </a:r>
            <a:endParaRPr b="1" sz="2644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386"/>
              <a:buFont typeface="Times New Roman"/>
              <a:buNone/>
            </a:pPr>
            <a:r>
              <a:rPr b="1" lang="en-US" sz="2644">
                <a:latin typeface="Times New Roman"/>
                <a:ea typeface="Times New Roman"/>
                <a:cs typeface="Times New Roman"/>
                <a:sym typeface="Times New Roman"/>
              </a:rPr>
              <a:t>SRBS BOOK OF GENERAL SURGERY</a:t>
            </a:r>
            <a:endParaRPr b="1" sz="2644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386"/>
              <a:buFont typeface="Times New Roman"/>
              <a:buNone/>
            </a:pPr>
            <a:r>
              <a:rPr b="1" lang="en-US" sz="2644">
                <a:latin typeface="Times New Roman"/>
                <a:ea typeface="Times New Roman"/>
                <a:cs typeface="Times New Roman"/>
                <a:sym typeface="Times New Roman"/>
              </a:rPr>
              <a:t>A MANUAL ON CLINICAL SURGERY - S DAS</a:t>
            </a:r>
            <a:endParaRPr b="1" sz="2644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386"/>
              <a:buFont typeface="Times New Roman"/>
              <a:buNone/>
            </a:pPr>
            <a:r>
              <a:rPr b="1" lang="en-US" sz="2644">
                <a:latin typeface="Times New Roman"/>
                <a:ea typeface="Times New Roman"/>
                <a:cs typeface="Times New Roman"/>
                <a:sym typeface="Times New Roman"/>
              </a:rPr>
              <a:t>MANIPAL MANUAL OF SURGERY - K RAJGOPAL SHENOY</a:t>
            </a:r>
            <a:endParaRPr b="1" sz="2644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386"/>
              <a:buFont typeface="Times New Roman"/>
              <a:buNone/>
            </a:pPr>
            <a:r>
              <a:rPr b="1" lang="en-US" sz="2644">
                <a:latin typeface="Times New Roman"/>
                <a:ea typeface="Times New Roman"/>
                <a:cs typeface="Times New Roman"/>
                <a:sym typeface="Times New Roman"/>
              </a:rPr>
              <a:t>BAILEY AND LOVES SHORT PRACTICE OF SURGERY</a:t>
            </a:r>
            <a:endParaRPr b="1" sz="2644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29" name="Google Shape;329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7"/>
          <p:cNvSpPr txBox="1"/>
          <p:nvPr>
            <p:ph type="title"/>
          </p:nvPr>
        </p:nvSpPr>
        <p:spPr>
          <a:xfrm>
            <a:off x="838200" y="232229"/>
            <a:ext cx="10515600" cy="14584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Question &amp; Answer Session</a:t>
            </a:r>
            <a:endParaRPr sz="2400"/>
          </a:p>
        </p:txBody>
      </p:sp>
      <p:sp>
        <p:nvSpPr>
          <p:cNvPr id="335" name="Google Shape;335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36" name="Google Shape;336;p7"/>
          <p:cNvSpPr txBox="1"/>
          <p:nvPr/>
        </p:nvSpPr>
        <p:spPr>
          <a:xfrm>
            <a:off x="1204685" y="2902857"/>
            <a:ext cx="9231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 may ask your doubts related to the topic?</a:t>
            </a:r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8"/>
          <p:cNvSpPr txBox="1"/>
          <p:nvPr/>
        </p:nvSpPr>
        <p:spPr>
          <a:xfrm>
            <a:off x="680363" y="1923736"/>
            <a:ext cx="10831200" cy="14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None/>
            </a:pPr>
            <a:r>
              <a:t/>
            </a:r>
            <a:endParaRPr sz="4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None/>
            </a:pPr>
            <a:r>
              <a:rPr lang="en-US" sz="4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    </a:t>
            </a:r>
            <a:r>
              <a:rPr lang="en-US" sz="4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THANK YOU </a:t>
            </a:r>
            <a:endParaRPr sz="4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2" name="Google Shape;342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155a4fc21dd_0_147"/>
          <p:cNvSpPr txBox="1"/>
          <p:nvPr>
            <p:ph idx="1" type="body"/>
          </p:nvPr>
        </p:nvSpPr>
        <p:spPr>
          <a:xfrm>
            <a:off x="609600" y="838200"/>
            <a:ext cx="10972800" cy="5288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None/>
            </a:pPr>
            <a:r>
              <a:rPr b="1" lang="en-US">
                <a:solidFill>
                  <a:srgbClr val="FF0000"/>
                </a:solidFill>
              </a:rPr>
              <a:t>                                 DEFINITION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      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Surgery is a branch of medical science in 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      which hands or instruments or both  are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      used and maneuvered for the purpose of 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      diagnosis or treatment of an injury  or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      disease.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      Surgery may be needed for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rgbClr val="FF0000"/>
              </a:buClr>
              <a:buSzPts val="3200"/>
              <a:buNone/>
            </a:pPr>
            <a:r>
              <a:rPr b="1" lang="en-US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                    Repair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rgbClr val="FF0000"/>
              </a:buClr>
              <a:buSzPts val="3200"/>
              <a:buNone/>
            </a:pPr>
            <a:r>
              <a:rPr b="1" lang="en-US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                    Resection or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rgbClr val="FF0000"/>
              </a:buClr>
              <a:buSzPts val="3200"/>
              <a:buNone/>
            </a:pPr>
            <a:r>
              <a:rPr b="1" lang="en-US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                    Reconstrction 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of the body parts</a:t>
            </a:r>
            <a:r>
              <a:rPr lang="en-US"/>
              <a:t>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155a4fc21dd_0_151"/>
          <p:cNvSpPr txBox="1"/>
          <p:nvPr>
            <p:ph idx="1" type="body"/>
          </p:nvPr>
        </p:nvSpPr>
        <p:spPr>
          <a:xfrm>
            <a:off x="609600" y="152400"/>
            <a:ext cx="10972800" cy="59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-342900" lvl="0" marL="342900" rtl="0" algn="ctr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  <a:buNone/>
            </a:pPr>
            <a:r>
              <a:rPr lang="en-US">
                <a:solidFill>
                  <a:srgbClr val="FF0000"/>
                </a:solidFill>
              </a:rPr>
              <a:t>VARIOUS  SPECIALITIES IN SURGERY</a:t>
            </a:r>
            <a:endParaRPr/>
          </a:p>
          <a:p>
            <a:pPr indent="-342900" lvl="0" marL="342900" rtl="0" algn="ctr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>
              <a:solidFill>
                <a:srgbClr val="002060"/>
              </a:solidFill>
            </a:endParaRPr>
          </a:p>
          <a:p>
            <a:pPr indent="-342900" lvl="0" marL="342900" rtl="0" algn="l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   1. General surgery</a:t>
            </a:r>
            <a:endParaRPr/>
          </a:p>
          <a:p>
            <a:pPr indent="-342900" lvl="0" marL="342900" rtl="0" algn="l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   2. Cardio-thorasic surgery.</a:t>
            </a:r>
            <a:endParaRPr/>
          </a:p>
          <a:p>
            <a:pPr indent="-342900" lvl="0" marL="342900" rtl="0" algn="l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   3. Neurosurgery</a:t>
            </a:r>
            <a:endParaRPr/>
          </a:p>
          <a:p>
            <a:pPr indent="-342900" lvl="0" marL="342900" rtl="0" algn="l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   4. Orthopedic surgery.</a:t>
            </a:r>
            <a:endParaRPr/>
          </a:p>
          <a:p>
            <a:pPr indent="-342900" lvl="0" marL="342900" rtl="0" algn="l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   5. Dentistry.</a:t>
            </a:r>
            <a:endParaRPr/>
          </a:p>
          <a:p>
            <a:pPr indent="-342900" lvl="0" marL="342900" rtl="0" algn="l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   6. Eye or ocular surgery</a:t>
            </a:r>
            <a:endParaRPr/>
          </a:p>
          <a:p>
            <a:pPr indent="-342900" lvl="0" marL="342900" rtl="0" algn="l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   7. Spinal surgery.</a:t>
            </a:r>
            <a:endParaRPr/>
          </a:p>
          <a:p>
            <a:pPr indent="-342900" lvl="0" marL="342900" rtl="0" algn="l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   8. Cosmetic  and Burn surgery .</a:t>
            </a:r>
            <a:endParaRPr/>
          </a:p>
          <a:p>
            <a:pPr indent="-342900" lvl="0" marL="342900" rtl="0" algn="l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   9. Onco-surgery  </a:t>
            </a:r>
            <a:endParaRPr/>
          </a:p>
          <a:p>
            <a:pPr indent="-342900" lvl="0" marL="342900" rtl="0" algn="l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   10.Leproscopic surgery</a:t>
            </a:r>
            <a:endParaRPr/>
          </a:p>
          <a:p>
            <a:pPr indent="-342900" lvl="0" marL="342900" rtl="0" algn="l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   11.Robotic surgery   etc and</a:t>
            </a:r>
            <a:endParaRPr/>
          </a:p>
          <a:p>
            <a:pPr indent="-342900" lvl="0" marL="342900" rtl="0" algn="l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                                                    many more-…….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155a4fc21dd_0_155"/>
          <p:cNvSpPr txBox="1"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en-US">
                <a:solidFill>
                  <a:srgbClr val="FF0000"/>
                </a:solidFill>
              </a:rPr>
              <a:t>QUALITIES IN A SURGEON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197" name="Google Shape;197;g155a4fc21dd_0_155"/>
          <p:cNvSpPr txBox="1"/>
          <p:nvPr>
            <p:ph idx="1" type="body"/>
          </p:nvPr>
        </p:nvSpPr>
        <p:spPr>
          <a:xfrm>
            <a:off x="609600" y="1600200"/>
            <a:ext cx="109728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0000" lnSpcReduction="20000"/>
          </a:bodyPr>
          <a:lstStyle/>
          <a:p>
            <a:pPr indent="-342900" lvl="0" marL="342900" rtl="0" algn="ctr"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ct val="100000"/>
              <a:buNone/>
            </a:pPr>
            <a:r>
              <a:rPr lang="en-US">
                <a:solidFill>
                  <a:srgbClr val="00B0F0"/>
                </a:solidFill>
              </a:rPr>
              <a:t> 1. Lion’s heart</a:t>
            </a:r>
            <a:endParaRPr/>
          </a:p>
          <a:p>
            <a:pPr indent="-342900" lvl="0" marL="342900" rtl="0" algn="ctr">
              <a:spcBef>
                <a:spcPts val="448"/>
              </a:spcBef>
              <a:spcAft>
                <a:spcPts val="0"/>
              </a:spcAft>
              <a:buClr>
                <a:srgbClr val="00B0F0"/>
              </a:buClr>
              <a:buSzPct val="100000"/>
              <a:buNone/>
            </a:pPr>
            <a:r>
              <a:rPr lang="en-US">
                <a:solidFill>
                  <a:srgbClr val="00B0F0"/>
                </a:solidFill>
              </a:rPr>
              <a:t>2.Eagle’s eye</a:t>
            </a:r>
            <a:endParaRPr/>
          </a:p>
          <a:p>
            <a:pPr indent="-342900" lvl="0" marL="342900" rtl="0" algn="ctr">
              <a:spcBef>
                <a:spcPts val="448"/>
              </a:spcBef>
              <a:spcAft>
                <a:spcPts val="0"/>
              </a:spcAft>
              <a:buClr>
                <a:srgbClr val="00B0F0"/>
              </a:buClr>
              <a:buSzPct val="100000"/>
              <a:buNone/>
            </a:pPr>
            <a:r>
              <a:rPr lang="en-US">
                <a:solidFill>
                  <a:srgbClr val="00B0F0"/>
                </a:solidFill>
              </a:rPr>
              <a:t> 3.Ladies hand</a:t>
            </a:r>
            <a:endParaRPr/>
          </a:p>
          <a:p>
            <a:pPr indent="-342900" lvl="0" marL="342900" rtl="0" algn="l"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          OTHERS-</a:t>
            </a:r>
            <a:endParaRPr/>
          </a:p>
          <a:p>
            <a:pPr indent="-342900" lvl="0" marL="342900" rtl="0" algn="l"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b="1" lang="en-US"/>
              <a:t>                          Affability. ...(friendly,sympathetic)</a:t>
            </a:r>
            <a:endParaRPr/>
          </a:p>
          <a:p>
            <a:pPr indent="-342900" lvl="0" marL="342900" rtl="0" algn="l"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b="1" lang="en-US"/>
              <a:t>                          Dexterity. ...(skill in performing task with hands)</a:t>
            </a:r>
            <a:endParaRPr/>
          </a:p>
          <a:p>
            <a:pPr indent="-342900" lvl="0" marL="342900" rtl="0" algn="l"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b="1" lang="en-US"/>
              <a:t>                          Sound Judgment. ...</a:t>
            </a:r>
            <a:endParaRPr/>
          </a:p>
          <a:p>
            <a:pPr indent="-342900" lvl="0" marL="342900" rtl="0" algn="l"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b="1" lang="en-US"/>
              <a:t>                          Compassion.</a:t>
            </a:r>
            <a:endParaRPr/>
          </a:p>
          <a:p>
            <a:pPr indent="-342900" lvl="0" marL="342900" rtl="0" algn="l"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b="1" lang="en-US"/>
              <a:t>                          Ethical practices</a:t>
            </a:r>
            <a:endParaRPr/>
          </a:p>
          <a:p>
            <a:pPr indent="-342900" lvl="0" marL="342900" rtl="0" algn="l"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b="1" lang="en-US"/>
              <a:t>                          Regular updates his knowledge</a:t>
            </a:r>
            <a:endParaRPr/>
          </a:p>
          <a:p>
            <a:pPr indent="-342900" lvl="0" marL="342900" rtl="0" algn="l"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b="1" lang="en-US"/>
              <a:t>                          Patience &amp; confidence</a:t>
            </a:r>
            <a:endParaRPr/>
          </a:p>
          <a:p>
            <a:pPr indent="-342900" lvl="0" marL="342900" rtl="0" algn="l"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b="1" lang="en-US"/>
              <a:t>                          Artistic vision and </a:t>
            </a:r>
            <a:endParaRPr/>
          </a:p>
          <a:p>
            <a:pPr indent="-342900" lvl="0" marL="342900" rtl="0" algn="l"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b="1" lang="en-US"/>
              <a:t>                          Body stamina</a:t>
            </a:r>
            <a:endParaRPr b="1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155a4fc21dd_0_160"/>
          <p:cNvSpPr txBox="1"/>
          <p:nvPr>
            <p:ph idx="1" type="body"/>
          </p:nvPr>
        </p:nvSpPr>
        <p:spPr>
          <a:xfrm>
            <a:off x="609600" y="609600"/>
            <a:ext cx="10972800" cy="551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b="1"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b="1" lang="en-US"/>
              <a:t> Intelligence</a:t>
            </a:r>
            <a:r>
              <a:rPr lang="en-US"/>
              <a:t>,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 </a:t>
            </a:r>
            <a:r>
              <a:rPr b="1" lang="en-US"/>
              <a:t>professionalism</a:t>
            </a:r>
            <a:r>
              <a:rPr lang="en-US"/>
              <a:t>,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 </a:t>
            </a:r>
            <a:r>
              <a:rPr b="1" lang="en-US"/>
              <a:t>conscientiousess</a:t>
            </a:r>
            <a:r>
              <a:rPr lang="en-US"/>
              <a:t>, 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b="1" lang="en-US"/>
              <a:t> creativity</a:t>
            </a:r>
            <a:r>
              <a:rPr lang="en-US"/>
              <a:t>, 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b="1" lang="en-US"/>
              <a:t> courage</a:t>
            </a:r>
            <a:r>
              <a:rPr lang="en-US"/>
              <a:t>, and </a:t>
            </a:r>
            <a:r>
              <a:rPr b="1" lang="en-US"/>
              <a:t>perseverance</a:t>
            </a:r>
            <a:r>
              <a:rPr lang="en-US"/>
              <a:t> 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 Becoming a good surgeon is a lifelong process.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                              ***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155a4fc21dd_0_164"/>
          <p:cNvSpPr txBox="1"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HISTORY OF SURGERY</a:t>
            </a:r>
            <a:endParaRPr/>
          </a:p>
        </p:txBody>
      </p:sp>
      <p:sp>
        <p:nvSpPr>
          <p:cNvPr id="208" name="Google Shape;208;g155a4fc21dd_0_164"/>
          <p:cNvSpPr txBox="1"/>
          <p:nvPr>
            <p:ph idx="1" type="body"/>
          </p:nvPr>
        </p:nvSpPr>
        <p:spPr>
          <a:xfrm>
            <a:off x="609600" y="1600200"/>
            <a:ext cx="109728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	History of surgery can be described in 3 part.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1.Ancient-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        * Sushrut in India-Specially known for 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           plastic surgery of ear &amp; nose.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        * Hippocrates in Greece &amp; Rome,he is also 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           known as Father of Medicine.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         * In Egypt -Knowledge about wound ,taking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           case history &amp; triphination were known to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           them.King Hammurabi laid code of conduct.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155a4fc21dd_0_169"/>
          <p:cNvSpPr txBox="1"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/>
              <a:t>SOME IMPORTANT PERSON WHO</a:t>
            </a:r>
            <a:br>
              <a:rPr lang="en-US"/>
            </a:br>
            <a:r>
              <a:rPr lang="en-US"/>
              <a:t>CONTRIBUTED IN SURGERY</a:t>
            </a:r>
            <a:endParaRPr/>
          </a:p>
        </p:txBody>
      </p:sp>
      <p:pic>
        <p:nvPicPr>
          <p:cNvPr descr="C:\Users\ASUS X\Downloads\history of surgery.jpg" id="214" name="Google Shape;214;g155a4fc21dd_0_169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04800" y="1447800"/>
            <a:ext cx="11379300" cy="541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2022-05-23T05:15:21Z</dcterms:created>
  <dc:creator>Hp</dc:creator>
</cp:coreProperties>
</file>